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1821" r:id="rId3"/>
    <p:sldId id="2700" r:id="rId4"/>
    <p:sldId id="1820" r:id="rId5"/>
    <p:sldId id="2723" r:id="rId6"/>
    <p:sldId id="2736" r:id="rId7"/>
    <p:sldId id="2843" r:id="rId8"/>
    <p:sldId id="2817" r:id="rId9"/>
    <p:sldId id="2809" r:id="rId10"/>
    <p:sldId id="2811" r:id="rId11"/>
    <p:sldId id="2841" r:id="rId12"/>
    <p:sldId id="2840" r:id="rId13"/>
    <p:sldId id="2806" r:id="rId14"/>
    <p:sldId id="2716" r:id="rId15"/>
    <p:sldId id="2865" r:id="rId16"/>
    <p:sldId id="2866" r:id="rId17"/>
    <p:sldId id="2867" r:id="rId18"/>
    <p:sldId id="2868" r:id="rId19"/>
    <p:sldId id="2869" r:id="rId20"/>
    <p:sldId id="2870" r:id="rId21"/>
    <p:sldId id="2862" r:id="rId22"/>
    <p:sldId id="2836" r:id="rId23"/>
    <p:sldId id="2881" r:id="rId24"/>
    <p:sldId id="2882" r:id="rId25"/>
    <p:sldId id="2851" r:id="rId26"/>
    <p:sldId id="2880" r:id="rId27"/>
    <p:sldId id="2852" r:id="rId28"/>
    <p:sldId id="2853" r:id="rId29"/>
    <p:sldId id="2863" r:id="rId30"/>
    <p:sldId id="2872" r:id="rId31"/>
    <p:sldId id="2873" r:id="rId32"/>
    <p:sldId id="2874" r:id="rId33"/>
    <p:sldId id="2875" r:id="rId34"/>
    <p:sldId id="2876" r:id="rId35"/>
    <p:sldId id="2864" r:id="rId36"/>
    <p:sldId id="2878" r:id="rId37"/>
    <p:sldId id="2879" r:id="rId38"/>
    <p:sldId id="2854" r:id="rId39"/>
    <p:sldId id="2855" r:id="rId40"/>
    <p:sldId id="2856" r:id="rId41"/>
    <p:sldId id="2857" r:id="rId42"/>
    <p:sldId id="2858" r:id="rId43"/>
    <p:sldId id="2859" r:id="rId44"/>
    <p:sldId id="2860" r:id="rId45"/>
    <p:sldId id="2861" r:id="rId46"/>
    <p:sldId id="2838" r:id="rId47"/>
    <p:sldId id="2823" r:id="rId48"/>
    <p:sldId id="2839" r:id="rId49"/>
    <p:sldId id="2718" r:id="rId50"/>
    <p:sldId id="2720" r:id="rId51"/>
    <p:sldId id="2850" r:id="rId52"/>
    <p:sldId id="2837" r:id="rId5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Pavon" initials="SP" lastIdx="3" clrIdx="0">
    <p:extLst>
      <p:ext uri="{19B8F6BF-5375-455C-9EA6-DF929625EA0E}">
        <p15:presenceInfo xmlns:p15="http://schemas.microsoft.com/office/powerpoint/2012/main" userId="S::spavon@migcom.com::763726ba-c71f-43c6-9918-4b32d8fcd224" providerId="AD"/>
      </p:ext>
    </p:extLst>
  </p:cmAuthor>
  <p:cmAuthor id="2" name="Laurie Centauri" initials="LC" lastIdx="2" clrIdx="1">
    <p:extLst>
      <p:ext uri="{19B8F6BF-5375-455C-9EA6-DF929625EA0E}">
        <p15:presenceInfo xmlns:p15="http://schemas.microsoft.com/office/powerpoint/2012/main" userId="S::lcentauri@greenriver.edu::9a738a78-49f3-49b8-aad6-a187fc7622fb" providerId="AD"/>
      </p:ext>
    </p:extLst>
  </p:cmAuthor>
  <p:cmAuthor id="3" name="Dani Crivello-Chang" initials="DC" lastIdx="1" clrIdx="2">
    <p:extLst>
      <p:ext uri="{19B8F6BF-5375-455C-9EA6-DF929625EA0E}">
        <p15:presenceInfo xmlns:p15="http://schemas.microsoft.com/office/powerpoint/2012/main" userId="S::dcrivello-chang@greenriver.edu::e9834e74-39df-42b6-9815-eb1230d1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007E00"/>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0" autoAdjust="0"/>
  </p:normalViewPr>
  <p:slideViewPr>
    <p:cSldViewPr snapToGrid="0">
      <p:cViewPr varScale="1">
        <p:scale>
          <a:sx n="104" d="100"/>
          <a:sy n="104" d="100"/>
        </p:scale>
        <p:origin x="756" y="102"/>
      </p:cViewPr>
      <p:guideLst/>
    </p:cSldViewPr>
  </p:slid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EAE8B2E-957D-44BD-A84C-FDC25541ACBA}" type="datetimeFigureOut">
              <a:rPr lang="en-US" smtClean="0"/>
              <a:t>3/4/2021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D8D1B6-945D-44DA-87F7-C09F8B229C07}" type="slidenum">
              <a:rPr lang="en-US" smtClean="0"/>
              <a:t>‹#›</a:t>
            </a:fld>
            <a:endParaRPr lang="en-US"/>
          </a:p>
        </p:txBody>
      </p:sp>
    </p:spTree>
    <p:extLst>
      <p:ext uri="{BB962C8B-B14F-4D97-AF65-F5344CB8AC3E}">
        <p14:creationId xmlns:p14="http://schemas.microsoft.com/office/powerpoint/2010/main" val="362571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1</a:t>
            </a:fld>
            <a:endParaRPr lang="en-US" dirty="0"/>
          </a:p>
        </p:txBody>
      </p:sp>
    </p:spTree>
    <p:extLst>
      <p:ext uri="{BB962C8B-B14F-4D97-AF65-F5344CB8AC3E}">
        <p14:creationId xmlns:p14="http://schemas.microsoft.com/office/powerpoint/2010/main" val="311935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D1B6-945D-44DA-87F7-C09F8B229C07}" type="slidenum">
              <a:rPr lang="en-US" smtClean="0"/>
              <a:t>11</a:t>
            </a:fld>
            <a:endParaRPr lang="en-US"/>
          </a:p>
        </p:txBody>
      </p:sp>
    </p:spTree>
    <p:extLst>
      <p:ext uri="{BB962C8B-B14F-4D97-AF65-F5344CB8AC3E}">
        <p14:creationId xmlns:p14="http://schemas.microsoft.com/office/powerpoint/2010/main" val="148871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D1B6-945D-44DA-87F7-C09F8B229C07}" type="slidenum">
              <a:rPr lang="en-US" smtClean="0"/>
              <a:t>12</a:t>
            </a:fld>
            <a:endParaRPr lang="en-US"/>
          </a:p>
        </p:txBody>
      </p:sp>
    </p:spTree>
    <p:extLst>
      <p:ext uri="{BB962C8B-B14F-4D97-AF65-F5344CB8AC3E}">
        <p14:creationId xmlns:p14="http://schemas.microsoft.com/office/powerpoint/2010/main" val="33115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13</a:t>
            </a:fld>
            <a:endParaRPr lang="en-US" dirty="0"/>
          </a:p>
        </p:txBody>
      </p:sp>
    </p:spTree>
    <p:extLst>
      <p:ext uri="{BB962C8B-B14F-4D97-AF65-F5344CB8AC3E}">
        <p14:creationId xmlns:p14="http://schemas.microsoft.com/office/powerpoint/2010/main" val="250485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14</a:t>
            </a:fld>
            <a:endParaRPr lang="en-US" dirty="0"/>
          </a:p>
        </p:txBody>
      </p:sp>
    </p:spTree>
    <p:extLst>
      <p:ext uri="{BB962C8B-B14F-4D97-AF65-F5344CB8AC3E}">
        <p14:creationId xmlns:p14="http://schemas.microsoft.com/office/powerpoint/2010/main" val="389877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20</a:t>
            </a:fld>
            <a:endParaRPr lang="en-US" dirty="0"/>
          </a:p>
        </p:txBody>
      </p:sp>
    </p:spTree>
    <p:extLst>
      <p:ext uri="{BB962C8B-B14F-4D97-AF65-F5344CB8AC3E}">
        <p14:creationId xmlns:p14="http://schemas.microsoft.com/office/powerpoint/2010/main" val="94875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21</a:t>
            </a:fld>
            <a:endParaRPr lang="en-US"/>
          </a:p>
        </p:txBody>
      </p:sp>
    </p:spTree>
    <p:extLst>
      <p:ext uri="{BB962C8B-B14F-4D97-AF65-F5344CB8AC3E}">
        <p14:creationId xmlns:p14="http://schemas.microsoft.com/office/powerpoint/2010/main" val="61567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4C8AE-9DB2-40DF-A9C0-278EA46F14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7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4C8AE-9DB2-40DF-A9C0-278EA46F14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56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24</a:t>
            </a:fld>
            <a:endParaRPr lang="en-US" dirty="0"/>
          </a:p>
        </p:txBody>
      </p:sp>
    </p:spTree>
    <p:extLst>
      <p:ext uri="{BB962C8B-B14F-4D97-AF65-F5344CB8AC3E}">
        <p14:creationId xmlns:p14="http://schemas.microsoft.com/office/powerpoint/2010/main" val="389877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25</a:t>
            </a:fld>
            <a:endParaRPr lang="en-US"/>
          </a:p>
        </p:txBody>
      </p:sp>
    </p:spTree>
    <p:extLst>
      <p:ext uri="{BB962C8B-B14F-4D97-AF65-F5344CB8AC3E}">
        <p14:creationId xmlns:p14="http://schemas.microsoft.com/office/powerpoint/2010/main" val="281822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4C8AE-9DB2-40DF-A9C0-278EA46F14F7}" type="slidenum">
              <a:rPr lang="en-US" smtClean="0"/>
              <a:t>2</a:t>
            </a:fld>
            <a:endParaRPr lang="en-US"/>
          </a:p>
        </p:txBody>
      </p:sp>
    </p:spTree>
    <p:extLst>
      <p:ext uri="{BB962C8B-B14F-4D97-AF65-F5344CB8AC3E}">
        <p14:creationId xmlns:p14="http://schemas.microsoft.com/office/powerpoint/2010/main" val="244431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26</a:t>
            </a:fld>
            <a:endParaRPr lang="en-US"/>
          </a:p>
        </p:txBody>
      </p:sp>
    </p:spTree>
    <p:extLst>
      <p:ext uri="{BB962C8B-B14F-4D97-AF65-F5344CB8AC3E}">
        <p14:creationId xmlns:p14="http://schemas.microsoft.com/office/powerpoint/2010/main" val="111450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27</a:t>
            </a:fld>
            <a:endParaRPr lang="en-US"/>
          </a:p>
        </p:txBody>
      </p:sp>
    </p:spTree>
    <p:extLst>
      <p:ext uri="{BB962C8B-B14F-4D97-AF65-F5344CB8AC3E}">
        <p14:creationId xmlns:p14="http://schemas.microsoft.com/office/powerpoint/2010/main" val="153110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28</a:t>
            </a:fld>
            <a:endParaRPr lang="en-US" dirty="0"/>
          </a:p>
        </p:txBody>
      </p:sp>
    </p:spTree>
    <p:extLst>
      <p:ext uri="{BB962C8B-B14F-4D97-AF65-F5344CB8AC3E}">
        <p14:creationId xmlns:p14="http://schemas.microsoft.com/office/powerpoint/2010/main" val="320245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29</a:t>
            </a:fld>
            <a:endParaRPr lang="en-US"/>
          </a:p>
        </p:txBody>
      </p:sp>
    </p:spTree>
    <p:extLst>
      <p:ext uri="{BB962C8B-B14F-4D97-AF65-F5344CB8AC3E}">
        <p14:creationId xmlns:p14="http://schemas.microsoft.com/office/powerpoint/2010/main" val="61567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34</a:t>
            </a:fld>
            <a:endParaRPr lang="en-US" dirty="0"/>
          </a:p>
        </p:txBody>
      </p:sp>
    </p:spTree>
    <p:extLst>
      <p:ext uri="{BB962C8B-B14F-4D97-AF65-F5344CB8AC3E}">
        <p14:creationId xmlns:p14="http://schemas.microsoft.com/office/powerpoint/2010/main" val="2958708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35</a:t>
            </a:fld>
            <a:endParaRPr lang="en-US"/>
          </a:p>
        </p:txBody>
      </p:sp>
    </p:spTree>
    <p:extLst>
      <p:ext uri="{BB962C8B-B14F-4D97-AF65-F5344CB8AC3E}">
        <p14:creationId xmlns:p14="http://schemas.microsoft.com/office/powerpoint/2010/main" val="615673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36</a:t>
            </a:fld>
            <a:endParaRPr lang="en-US"/>
          </a:p>
        </p:txBody>
      </p:sp>
    </p:spTree>
    <p:extLst>
      <p:ext uri="{BB962C8B-B14F-4D97-AF65-F5344CB8AC3E}">
        <p14:creationId xmlns:p14="http://schemas.microsoft.com/office/powerpoint/2010/main" val="2766780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37</a:t>
            </a:fld>
            <a:endParaRPr lang="en-US" dirty="0"/>
          </a:p>
        </p:txBody>
      </p:sp>
    </p:spTree>
    <p:extLst>
      <p:ext uri="{BB962C8B-B14F-4D97-AF65-F5344CB8AC3E}">
        <p14:creationId xmlns:p14="http://schemas.microsoft.com/office/powerpoint/2010/main" val="3898778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38</a:t>
            </a:fld>
            <a:endParaRPr lang="en-US"/>
          </a:p>
        </p:txBody>
      </p:sp>
    </p:spTree>
    <p:extLst>
      <p:ext uri="{BB962C8B-B14F-4D97-AF65-F5344CB8AC3E}">
        <p14:creationId xmlns:p14="http://schemas.microsoft.com/office/powerpoint/2010/main" val="615673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CD8D1B6-945D-44DA-87F7-C09F8B229C07}" type="slidenum">
              <a:rPr lang="en-US" smtClean="0"/>
              <a:t>39</a:t>
            </a:fld>
            <a:endParaRPr lang="en-US"/>
          </a:p>
        </p:txBody>
      </p:sp>
    </p:spTree>
    <p:extLst>
      <p:ext uri="{BB962C8B-B14F-4D97-AF65-F5344CB8AC3E}">
        <p14:creationId xmlns:p14="http://schemas.microsoft.com/office/powerpoint/2010/main" val="356217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a moment for celebration. MIG has done many strategic plans with community colleges and this one has just been exceptional in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commitment from your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participation form the College community – more than any other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love for the College and commitment of staff and faculty to the success of the students, we have been so energized and hopeful in these really challenging 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commitment to embed equity into the plan and have the difficult conversations to make that a reality</a:t>
            </a:r>
          </a:p>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3</a:t>
            </a:fld>
            <a:endParaRPr lang="en-US" dirty="0"/>
          </a:p>
        </p:txBody>
      </p:sp>
    </p:spTree>
    <p:extLst>
      <p:ext uri="{BB962C8B-B14F-4D97-AF65-F5344CB8AC3E}">
        <p14:creationId xmlns:p14="http://schemas.microsoft.com/office/powerpoint/2010/main" val="389877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40</a:t>
            </a:fld>
            <a:endParaRPr lang="en-US" dirty="0"/>
          </a:p>
        </p:txBody>
      </p:sp>
    </p:spTree>
    <p:extLst>
      <p:ext uri="{BB962C8B-B14F-4D97-AF65-F5344CB8AC3E}">
        <p14:creationId xmlns:p14="http://schemas.microsoft.com/office/powerpoint/2010/main" val="3898778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41</a:t>
            </a:fld>
            <a:endParaRPr lang="en-US"/>
          </a:p>
        </p:txBody>
      </p:sp>
    </p:spTree>
    <p:extLst>
      <p:ext uri="{BB962C8B-B14F-4D97-AF65-F5344CB8AC3E}">
        <p14:creationId xmlns:p14="http://schemas.microsoft.com/office/powerpoint/2010/main" val="615673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45</a:t>
            </a:fld>
            <a:endParaRPr lang="en-US" dirty="0"/>
          </a:p>
        </p:txBody>
      </p:sp>
    </p:spTree>
    <p:extLst>
      <p:ext uri="{BB962C8B-B14F-4D97-AF65-F5344CB8AC3E}">
        <p14:creationId xmlns:p14="http://schemas.microsoft.com/office/powerpoint/2010/main" val="3561574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D1B6-945D-44DA-87F7-C09F8B229C07}" type="slidenum">
              <a:rPr lang="en-US" smtClean="0"/>
              <a:t>46</a:t>
            </a:fld>
            <a:endParaRPr lang="en-US"/>
          </a:p>
        </p:txBody>
      </p:sp>
    </p:spTree>
    <p:extLst>
      <p:ext uri="{BB962C8B-B14F-4D97-AF65-F5344CB8AC3E}">
        <p14:creationId xmlns:p14="http://schemas.microsoft.com/office/powerpoint/2010/main" val="1513702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47</a:t>
            </a:fld>
            <a:endParaRPr lang="en-US" dirty="0"/>
          </a:p>
        </p:txBody>
      </p:sp>
    </p:spTree>
    <p:extLst>
      <p:ext uri="{BB962C8B-B14F-4D97-AF65-F5344CB8AC3E}">
        <p14:creationId xmlns:p14="http://schemas.microsoft.com/office/powerpoint/2010/main" val="1892007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48</a:t>
            </a:fld>
            <a:endParaRPr lang="en-US" dirty="0"/>
          </a:p>
        </p:txBody>
      </p:sp>
    </p:spTree>
    <p:extLst>
      <p:ext uri="{BB962C8B-B14F-4D97-AF65-F5344CB8AC3E}">
        <p14:creationId xmlns:p14="http://schemas.microsoft.com/office/powerpoint/2010/main" val="2817601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4C8AE-9DB2-40DF-A9C0-278EA46F14F7}" type="slidenum">
              <a:rPr lang="en-US" smtClean="0"/>
              <a:t>49</a:t>
            </a:fld>
            <a:endParaRPr lang="en-US"/>
          </a:p>
        </p:txBody>
      </p:sp>
    </p:spTree>
    <p:extLst>
      <p:ext uri="{BB962C8B-B14F-4D97-AF65-F5344CB8AC3E}">
        <p14:creationId xmlns:p14="http://schemas.microsoft.com/office/powerpoint/2010/main" val="3774808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synthesizing</a:t>
            </a:r>
          </a:p>
        </p:txBody>
      </p:sp>
      <p:sp>
        <p:nvSpPr>
          <p:cNvPr id="4" name="Slide Number Placeholder 3"/>
          <p:cNvSpPr>
            <a:spLocks noGrp="1"/>
          </p:cNvSpPr>
          <p:nvPr>
            <p:ph type="sldNum" sz="quarter" idx="5"/>
          </p:nvPr>
        </p:nvSpPr>
        <p:spPr/>
        <p:txBody>
          <a:bodyPr/>
          <a:lstStyle/>
          <a:p>
            <a:fld id="{8154C8AE-9DB2-40DF-A9C0-278EA46F14F7}" type="slidenum">
              <a:rPr lang="en-US" smtClean="0"/>
              <a:t>50</a:t>
            </a:fld>
            <a:endParaRPr lang="en-US"/>
          </a:p>
        </p:txBody>
      </p:sp>
    </p:spTree>
    <p:extLst>
      <p:ext uri="{BB962C8B-B14F-4D97-AF65-F5344CB8AC3E}">
        <p14:creationId xmlns:p14="http://schemas.microsoft.com/office/powerpoint/2010/main" val="3321924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51</a:t>
            </a:fld>
            <a:endParaRPr lang="en-US" dirty="0"/>
          </a:p>
        </p:txBody>
      </p:sp>
    </p:spTree>
    <p:extLst>
      <p:ext uri="{BB962C8B-B14F-4D97-AF65-F5344CB8AC3E}">
        <p14:creationId xmlns:p14="http://schemas.microsoft.com/office/powerpoint/2010/main" val="275741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on a journey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54C8AE-9DB2-40DF-A9C0-278EA46F14F7}" type="slidenum">
              <a:rPr lang="en-US" smtClean="0"/>
              <a:t>4</a:t>
            </a:fld>
            <a:endParaRPr lang="en-US"/>
          </a:p>
        </p:txBody>
      </p:sp>
    </p:spTree>
    <p:extLst>
      <p:ext uri="{BB962C8B-B14F-4D97-AF65-F5344CB8AC3E}">
        <p14:creationId xmlns:p14="http://schemas.microsoft.com/office/powerpoint/2010/main" val="297830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5883D-7C62-421D-9C22-A5E363001070}" type="slidenum">
              <a:rPr lang="en-US" smtClean="0"/>
              <a:t>6</a:t>
            </a:fld>
            <a:endParaRPr lang="en-US" dirty="0"/>
          </a:p>
        </p:txBody>
      </p:sp>
    </p:spTree>
    <p:extLst>
      <p:ext uri="{BB962C8B-B14F-4D97-AF65-F5344CB8AC3E}">
        <p14:creationId xmlns:p14="http://schemas.microsoft.com/office/powerpoint/2010/main" val="206034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Been a </a:t>
            </a:r>
            <a:r>
              <a:rPr lang="en-US" dirty="0" err="1"/>
              <a:t>verybiterative</a:t>
            </a:r>
            <a:r>
              <a:rPr lang="en-US" dirty="0"/>
              <a:t> process. We have </a:t>
            </a:r>
            <a:r>
              <a:rPr lang="en-US" dirty="0" err="1"/>
              <a:t>nbeen</a:t>
            </a:r>
            <a:r>
              <a:rPr lang="en-US" dirty="0"/>
              <a:t> listening, and constantly testing, this is what we heard, does this ring true, does this reflect the input</a:t>
            </a:r>
          </a:p>
          <a:p>
            <a:r>
              <a:rPr lang="en-US" dirty="0"/>
              <a:t>And we use </a:t>
            </a:r>
            <a:r>
              <a:rPr lang="en-US" dirty="0" err="1"/>
              <a:t>thay</a:t>
            </a:r>
            <a:r>
              <a:rPr lang="en-US" dirty="0"/>
              <a:t> input to shape</a:t>
            </a:r>
          </a:p>
          <a:p>
            <a:r>
              <a:rPr lang="en-US" dirty="0"/>
              <a:t>This is the elements f your </a:t>
            </a:r>
            <a:r>
              <a:rPr lang="en-US" dirty="0" err="1"/>
              <a:t>stragic</a:t>
            </a:r>
            <a:r>
              <a:rPr lang="en-US" dirty="0"/>
              <a:t> plan</a:t>
            </a:r>
          </a:p>
        </p:txBody>
      </p:sp>
      <p:sp>
        <p:nvSpPr>
          <p:cNvPr id="4" name="Slide Number Placeholder 3"/>
          <p:cNvSpPr>
            <a:spLocks noGrp="1"/>
          </p:cNvSpPr>
          <p:nvPr>
            <p:ph type="sldNum" sz="quarter" idx="5"/>
          </p:nvPr>
        </p:nvSpPr>
        <p:spPr/>
        <p:txBody>
          <a:bodyPr/>
          <a:lstStyle/>
          <a:p>
            <a:fld id="{8CD8D1B6-945D-44DA-87F7-C09F8B229C07}" type="slidenum">
              <a:rPr lang="en-US" smtClean="0"/>
              <a:t>7</a:t>
            </a:fld>
            <a:endParaRPr lang="en-US"/>
          </a:p>
        </p:txBody>
      </p:sp>
    </p:spTree>
    <p:extLst>
      <p:ext uri="{BB962C8B-B14F-4D97-AF65-F5344CB8AC3E}">
        <p14:creationId xmlns:p14="http://schemas.microsoft.com/office/powerpoint/2010/main" val="345029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D1B6-945D-44DA-87F7-C09F8B229C07}" type="slidenum">
              <a:rPr lang="en-US" smtClean="0"/>
              <a:t>8</a:t>
            </a:fld>
            <a:endParaRPr lang="en-US"/>
          </a:p>
        </p:txBody>
      </p:sp>
    </p:spTree>
    <p:extLst>
      <p:ext uri="{BB962C8B-B14F-4D97-AF65-F5344CB8AC3E}">
        <p14:creationId xmlns:p14="http://schemas.microsoft.com/office/powerpoint/2010/main" val="99197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D1B6-945D-44DA-87F7-C09F8B229C07}" type="slidenum">
              <a:rPr lang="en-US" smtClean="0"/>
              <a:t>9</a:t>
            </a:fld>
            <a:endParaRPr lang="en-US"/>
          </a:p>
        </p:txBody>
      </p:sp>
    </p:spTree>
    <p:extLst>
      <p:ext uri="{BB962C8B-B14F-4D97-AF65-F5344CB8AC3E}">
        <p14:creationId xmlns:p14="http://schemas.microsoft.com/office/powerpoint/2010/main" val="363505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8D1B6-945D-44DA-87F7-C09F8B229C07}" type="slidenum">
              <a:rPr lang="en-US" smtClean="0"/>
              <a:t>10</a:t>
            </a:fld>
            <a:endParaRPr lang="en-US"/>
          </a:p>
        </p:txBody>
      </p:sp>
    </p:spTree>
    <p:extLst>
      <p:ext uri="{BB962C8B-B14F-4D97-AF65-F5344CB8AC3E}">
        <p14:creationId xmlns:p14="http://schemas.microsoft.com/office/powerpoint/2010/main" val="302827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24E1-73BE-4CAF-8BF4-C00EFA62C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DA1E2-CDF5-4FF3-BED5-9246DBD4F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47477E-7D22-4A94-96AB-7088BD14FE24}"/>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5" name="Footer Placeholder 4">
            <a:extLst>
              <a:ext uri="{FF2B5EF4-FFF2-40B4-BE49-F238E27FC236}">
                <a16:creationId xmlns:a16="http://schemas.microsoft.com/office/drawing/2014/main" id="{9AEA5233-CEC0-4F9C-B98D-FAB9C6F2D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D8EAF-F09C-42D0-ADD5-F5731128F7F8}"/>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354145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2522-0A33-4C0F-A793-E9BB85BB7E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1797E6-1FD6-427A-A63B-22C784A3C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6BF03-B080-4C8D-9F95-7A1E94B7EE8C}"/>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5" name="Footer Placeholder 4">
            <a:extLst>
              <a:ext uri="{FF2B5EF4-FFF2-40B4-BE49-F238E27FC236}">
                <a16:creationId xmlns:a16="http://schemas.microsoft.com/office/drawing/2014/main" id="{886D3143-062F-4F88-B5E0-744BC7DED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999A7-541D-4741-881B-8C10202C2613}"/>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187041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7535B-FF5A-478F-97DA-4F4E2918CB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50809C-AA57-4D02-9B43-C69BBAB17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775F-F647-417E-A5BB-0E09AA3029A0}"/>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5" name="Footer Placeholder 4">
            <a:extLst>
              <a:ext uri="{FF2B5EF4-FFF2-40B4-BE49-F238E27FC236}">
                <a16:creationId xmlns:a16="http://schemas.microsoft.com/office/drawing/2014/main" id="{2F70D128-7CFB-4B39-9228-1DE1A7E0D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E54F8-F776-461E-BADE-C78446D38A07}"/>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76430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B292-5907-4812-A91C-AC2D5D8BD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F047B-5201-4BCB-89D6-E8F133B4B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47AD3-6364-475E-9DEF-06473AA34972}"/>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5" name="Footer Placeholder 4">
            <a:extLst>
              <a:ext uri="{FF2B5EF4-FFF2-40B4-BE49-F238E27FC236}">
                <a16:creationId xmlns:a16="http://schemas.microsoft.com/office/drawing/2014/main" id="{06FD5D84-B07F-466C-A626-8ECFB9EF3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395AD-10B0-4BD1-9E0A-6517C28C7778}"/>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243953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9C1C-8469-48A9-BEBA-0AF46A3CF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53E59-BE42-4CCE-8F85-8140194E8A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4D01E-6EA4-4F5B-B8F9-5FCC7EF64851}"/>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5" name="Footer Placeholder 4">
            <a:extLst>
              <a:ext uri="{FF2B5EF4-FFF2-40B4-BE49-F238E27FC236}">
                <a16:creationId xmlns:a16="http://schemas.microsoft.com/office/drawing/2014/main" id="{D0C1BDB0-429A-4894-91C5-7FE7D3A0B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BB338-72F2-4204-9944-5E56AF5F87AB}"/>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390388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C703-DDB0-4A09-ACF2-4582CFD05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1AB4D2-6EFC-40DC-8269-C68814572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BC2516-2D99-4113-83B0-7D1FA0AADF87}"/>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5" name="Footer Placeholder 4">
            <a:extLst>
              <a:ext uri="{FF2B5EF4-FFF2-40B4-BE49-F238E27FC236}">
                <a16:creationId xmlns:a16="http://schemas.microsoft.com/office/drawing/2014/main" id="{2727C0DF-0FE8-4410-8B0E-D0FA9F930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77DB6-0A90-45B6-A4B3-AEB3C62E7C27}"/>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269357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2D07-F788-4206-AE9E-CC8A34F17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B5EBF-FEC9-4454-A240-7A91A4BA76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4E3D0-1024-4582-B8E2-0DAE4D86CB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793C7-C4E5-4E72-8498-F2F892E4E7F2}"/>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6" name="Footer Placeholder 5">
            <a:extLst>
              <a:ext uri="{FF2B5EF4-FFF2-40B4-BE49-F238E27FC236}">
                <a16:creationId xmlns:a16="http://schemas.microsoft.com/office/drawing/2014/main" id="{43D87A86-46F3-47A2-9427-773F79C41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2DA51-6564-4FD2-916D-833ED7F84498}"/>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125976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DE54-BD63-4BFC-B479-F4C623F33D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72D30A-DD44-49A5-91AD-EEF7755D6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4BEF2-FFB8-410B-A86E-FA89987E00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5A054-BB42-472A-AEC9-94A3804A4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536D28-448A-4122-9431-81CEC8068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0A8E9-02C2-42CE-8692-0E3539E161BC}"/>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8" name="Footer Placeholder 7">
            <a:extLst>
              <a:ext uri="{FF2B5EF4-FFF2-40B4-BE49-F238E27FC236}">
                <a16:creationId xmlns:a16="http://schemas.microsoft.com/office/drawing/2014/main" id="{9ABCE15E-2B92-46A5-8628-714F25E1E7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79C3F-CAED-49B7-977D-69968D4A004D}"/>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398701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CE81-FC09-4CFE-999C-7CC04089EB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A55B74-E5AA-414C-AD0D-7CF23985A1CB}"/>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4" name="Footer Placeholder 3">
            <a:extLst>
              <a:ext uri="{FF2B5EF4-FFF2-40B4-BE49-F238E27FC236}">
                <a16:creationId xmlns:a16="http://schemas.microsoft.com/office/drawing/2014/main" id="{9CC19D60-2207-4484-9CDC-219F06AC9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355389-3546-4BFF-A089-E11281F9BAA4}"/>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366390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F0B6E-0D4E-4767-A982-E32482AE4C09}"/>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3" name="Footer Placeholder 2">
            <a:extLst>
              <a:ext uri="{FF2B5EF4-FFF2-40B4-BE49-F238E27FC236}">
                <a16:creationId xmlns:a16="http://schemas.microsoft.com/office/drawing/2014/main" id="{7F89C06E-6EAF-4992-A4C8-553EFF80A0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DB8244-61F3-4654-83A8-D18E6F18188B}"/>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3617789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C2E0-D999-4CBE-BA44-BAE8DD87A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DA0D6B-D58E-4A05-B438-AD946C5C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158D1-FD67-409A-BC1D-76712EB92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A5BD7-D034-4DC0-80AA-814F131D4F44}"/>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6" name="Footer Placeholder 5">
            <a:extLst>
              <a:ext uri="{FF2B5EF4-FFF2-40B4-BE49-F238E27FC236}">
                <a16:creationId xmlns:a16="http://schemas.microsoft.com/office/drawing/2014/main" id="{C986F3DE-3745-4C08-8A76-1AC4997196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560A3-DC7E-42C5-BD65-977F77950555}"/>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282290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3563-F183-4069-B0BF-71963F5F7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0BFDC-C5A3-494A-9854-C1AF82743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3EA32-51A1-4126-B72A-1ACBC2FFE8FC}"/>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5" name="Footer Placeholder 4">
            <a:extLst>
              <a:ext uri="{FF2B5EF4-FFF2-40B4-BE49-F238E27FC236}">
                <a16:creationId xmlns:a16="http://schemas.microsoft.com/office/drawing/2014/main" id="{E0831C8F-CAF4-47C2-92A5-DBB5A264CF7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6385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BA55-1E44-4821-83EB-E006E3BC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390882-746B-416A-9833-2F0DA8325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72D781-AFD8-4404-B8DE-9E53689F3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63958-AE56-45B3-8E1C-5D23FD454C0B}"/>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6" name="Footer Placeholder 5">
            <a:extLst>
              <a:ext uri="{FF2B5EF4-FFF2-40B4-BE49-F238E27FC236}">
                <a16:creationId xmlns:a16="http://schemas.microsoft.com/office/drawing/2014/main" id="{961F4023-7FDA-4028-884B-A79643B18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9A589-F3AB-4C98-9858-F9B606B81B80}"/>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111540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1516-C8EB-4817-94A3-CCC66D1529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07670-CB74-4F00-BA27-C462300D1B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B375C-F354-4957-91F2-E7341A920B36}"/>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5" name="Footer Placeholder 4">
            <a:extLst>
              <a:ext uri="{FF2B5EF4-FFF2-40B4-BE49-F238E27FC236}">
                <a16:creationId xmlns:a16="http://schemas.microsoft.com/office/drawing/2014/main" id="{992A77F7-8C7D-4BCB-94F0-9A928C778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97B0C-B4EC-4F9E-AEB1-316F4E6C4BF9}"/>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133952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1D8C0-BF0F-4706-B9CE-3D4C6FA53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72443-7053-483D-B9D6-CF827BF35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5D26C-DF08-4387-AE4C-669103E6F06E}"/>
              </a:ext>
            </a:extLst>
          </p:cNvPr>
          <p:cNvSpPr>
            <a:spLocks noGrp="1"/>
          </p:cNvSpPr>
          <p:nvPr>
            <p:ph type="dt" sz="half" idx="10"/>
          </p:nvPr>
        </p:nvSpPr>
        <p:spPr/>
        <p:txBody>
          <a:bodyPr/>
          <a:lstStyle/>
          <a:p>
            <a:fld id="{53B7FC0D-4994-4035-856C-6B913BD3950F}" type="datetimeFigureOut">
              <a:rPr lang="en-US" smtClean="0"/>
              <a:t>3/4/2021</a:t>
            </a:fld>
            <a:endParaRPr lang="en-US"/>
          </a:p>
        </p:txBody>
      </p:sp>
      <p:sp>
        <p:nvSpPr>
          <p:cNvPr id="5" name="Footer Placeholder 4">
            <a:extLst>
              <a:ext uri="{FF2B5EF4-FFF2-40B4-BE49-F238E27FC236}">
                <a16:creationId xmlns:a16="http://schemas.microsoft.com/office/drawing/2014/main" id="{8FCAB6B3-6795-45C3-B583-259D3700F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FBAA7-58E2-4E58-A8AB-C0DEB9556FB1}"/>
              </a:ext>
            </a:extLst>
          </p:cNvPr>
          <p:cNvSpPr>
            <a:spLocks noGrp="1"/>
          </p:cNvSpPr>
          <p:nvPr>
            <p:ph type="sldNum" sz="quarter" idx="12"/>
          </p:nvPr>
        </p:nvSpPr>
        <p:spPr/>
        <p:txBody>
          <a:bodyPr/>
          <a:lstStyle/>
          <a:p>
            <a:fld id="{B1B5C6B6-ED6A-4253-92D2-E6BA7B524D37}" type="slidenum">
              <a:rPr lang="en-US" smtClean="0"/>
              <a:t>‹#›</a:t>
            </a:fld>
            <a:endParaRPr lang="en-US"/>
          </a:p>
        </p:txBody>
      </p:sp>
    </p:spTree>
    <p:extLst>
      <p:ext uri="{BB962C8B-B14F-4D97-AF65-F5344CB8AC3E}">
        <p14:creationId xmlns:p14="http://schemas.microsoft.com/office/powerpoint/2010/main" val="60466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B226-F493-4D73-B2B8-D2C55BB234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8817C2-9EB9-41E1-96F9-45249B20D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08633-5061-42D2-BE34-7C707CEC2A0B}"/>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5" name="Footer Placeholder 4">
            <a:extLst>
              <a:ext uri="{FF2B5EF4-FFF2-40B4-BE49-F238E27FC236}">
                <a16:creationId xmlns:a16="http://schemas.microsoft.com/office/drawing/2014/main" id="{6819421F-FA7A-438F-BC7B-147F6B6D0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A4578-6287-468D-89F6-4E9821718EB7}"/>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29677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CDEF-B8F3-42F3-AD23-7D1AFCDF1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13775-296B-4348-8B80-56ECD6F427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EB159-FA87-4BEF-A43B-5D3CEBE31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091F13-C201-4DC8-B342-9E37651AECC8}"/>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6" name="Footer Placeholder 5">
            <a:extLst>
              <a:ext uri="{FF2B5EF4-FFF2-40B4-BE49-F238E27FC236}">
                <a16:creationId xmlns:a16="http://schemas.microsoft.com/office/drawing/2014/main" id="{0F9B0E5F-523A-43CD-9C7C-7841F0269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5BE1F-BEA2-4E1C-9667-369CC4A700A0}"/>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285295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5937-57E7-4CBA-9B8B-A1E4859688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62557-6749-4677-9E4C-7BFA0AF975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84194B-01B5-48A9-8F06-BB4F3A84E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A8A5A-6B3E-4EF6-B958-39BEE3C16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52902-C5D5-4362-858D-158D6F169E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D1F6D-A197-4E70-8069-D838AF9B9CFD}"/>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8" name="Footer Placeholder 7">
            <a:extLst>
              <a:ext uri="{FF2B5EF4-FFF2-40B4-BE49-F238E27FC236}">
                <a16:creationId xmlns:a16="http://schemas.microsoft.com/office/drawing/2014/main" id="{2CE82AA0-7D88-42D3-A91F-EEB3F7F384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C56EE6-62D0-404F-956D-1413B85D3FA3}"/>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88689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C176-C8A2-4505-B601-CD26338C7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6BE54-5362-497C-8EE8-ECCA66D606E9}"/>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4" name="Footer Placeholder 3">
            <a:extLst>
              <a:ext uri="{FF2B5EF4-FFF2-40B4-BE49-F238E27FC236}">
                <a16:creationId xmlns:a16="http://schemas.microsoft.com/office/drawing/2014/main" id="{ED35130B-31A3-4A44-A5C8-3359C1451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FDBF3-838C-4015-956D-9132592F7982}"/>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39807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3D7B6-9B2A-4158-BED0-D89E5966A591}"/>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3" name="Footer Placeholder 2">
            <a:extLst>
              <a:ext uri="{FF2B5EF4-FFF2-40B4-BE49-F238E27FC236}">
                <a16:creationId xmlns:a16="http://schemas.microsoft.com/office/drawing/2014/main" id="{1C70B11B-F127-4F5E-8F99-9CE9D0CFB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50DA74-5340-4FD8-9971-EE365DB58A3D}"/>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333663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D46D-1537-4B33-BD68-377D62E98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DAB204-E6FA-47DC-B309-B78664FE9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D853B3-C026-4DC9-A766-0684CFFB8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8961D-B595-48C0-BD30-A781952928D0}"/>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6" name="Footer Placeholder 5">
            <a:extLst>
              <a:ext uri="{FF2B5EF4-FFF2-40B4-BE49-F238E27FC236}">
                <a16:creationId xmlns:a16="http://schemas.microsoft.com/office/drawing/2014/main" id="{4DB78066-EEB6-46FD-9936-703A7D409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91A7E-71CB-4C24-A704-AE258B56E976}"/>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301975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B698-7843-442D-AF83-F39DF786E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75B7F-FDA8-4037-ACB5-316FA56BA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EF8F6-1A77-46AE-8DFC-433BE620A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4A5BB-9714-45C0-AFD0-B85DFDF8C99A}"/>
              </a:ext>
            </a:extLst>
          </p:cNvPr>
          <p:cNvSpPr>
            <a:spLocks noGrp="1"/>
          </p:cNvSpPr>
          <p:nvPr>
            <p:ph type="dt" sz="half" idx="10"/>
          </p:nvPr>
        </p:nvSpPr>
        <p:spPr/>
        <p:txBody>
          <a:bodyPr/>
          <a:lstStyle/>
          <a:p>
            <a:fld id="{2F781037-1C82-40F7-8E01-D8F745D8C0F3}" type="datetimeFigureOut">
              <a:rPr lang="en-US" smtClean="0"/>
              <a:t>3/4/2021</a:t>
            </a:fld>
            <a:endParaRPr lang="en-US"/>
          </a:p>
        </p:txBody>
      </p:sp>
      <p:sp>
        <p:nvSpPr>
          <p:cNvPr id="6" name="Footer Placeholder 5">
            <a:extLst>
              <a:ext uri="{FF2B5EF4-FFF2-40B4-BE49-F238E27FC236}">
                <a16:creationId xmlns:a16="http://schemas.microsoft.com/office/drawing/2014/main" id="{B3DB3CE0-EE45-4BDA-BA5E-A263B7E6C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B0AD6-424B-4245-A339-4FCB01D92ECA}"/>
              </a:ext>
            </a:extLst>
          </p:cNvPr>
          <p:cNvSpPr>
            <a:spLocks noGrp="1"/>
          </p:cNvSpPr>
          <p:nvPr>
            <p:ph type="sldNum" sz="quarter" idx="12"/>
          </p:nvPr>
        </p:nvSpPr>
        <p:spPr/>
        <p:txBody>
          <a:bodyPr/>
          <a:lstStyle/>
          <a:p>
            <a:fld id="{2C276E05-736A-429C-93AD-7A8C2945122F}" type="slidenum">
              <a:rPr lang="en-US" smtClean="0"/>
              <a:t>‹#›</a:t>
            </a:fld>
            <a:endParaRPr lang="en-US"/>
          </a:p>
        </p:txBody>
      </p:sp>
    </p:spTree>
    <p:extLst>
      <p:ext uri="{BB962C8B-B14F-4D97-AF65-F5344CB8AC3E}">
        <p14:creationId xmlns:p14="http://schemas.microsoft.com/office/powerpoint/2010/main" val="216181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CDE583D6-17E1-4F17-BE0C-73C376A457A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E7429AB-6444-4007-8B42-FB40B0AD2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87CF68-49C6-4CA0-9F61-9CE543D35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B6310F-D67E-4986-A670-A20411321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81037-1C82-40F7-8E01-D8F745D8C0F3}" type="datetimeFigureOut">
              <a:rPr lang="en-US" smtClean="0"/>
              <a:t>3/4/2021</a:t>
            </a:fld>
            <a:endParaRPr lang="en-US"/>
          </a:p>
        </p:txBody>
      </p:sp>
      <p:sp>
        <p:nvSpPr>
          <p:cNvPr id="5" name="Footer Placeholder 4">
            <a:extLst>
              <a:ext uri="{FF2B5EF4-FFF2-40B4-BE49-F238E27FC236}">
                <a16:creationId xmlns:a16="http://schemas.microsoft.com/office/drawing/2014/main" id="{0A14139B-15D8-4B21-BB93-B41E268A31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016F8-6B89-4355-9936-226C53E58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76E05-736A-429C-93AD-7A8C2945122F}" type="slidenum">
              <a:rPr lang="en-US" smtClean="0"/>
              <a:t>‹#›</a:t>
            </a:fld>
            <a:endParaRPr lang="en-US"/>
          </a:p>
        </p:txBody>
      </p:sp>
    </p:spTree>
    <p:extLst>
      <p:ext uri="{BB962C8B-B14F-4D97-AF65-F5344CB8AC3E}">
        <p14:creationId xmlns:p14="http://schemas.microsoft.com/office/powerpoint/2010/main" val="168284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B8670-6A89-45FC-A1A4-D8F59E5E7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9B546-0726-4E36-BFDF-980A00949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62924-7BD4-45EB-8275-F1289249A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7FC0D-4994-4035-856C-6B913BD3950F}" type="datetimeFigureOut">
              <a:rPr lang="en-US" smtClean="0"/>
              <a:t>3/4/2021</a:t>
            </a:fld>
            <a:endParaRPr lang="en-US"/>
          </a:p>
        </p:txBody>
      </p:sp>
      <p:sp>
        <p:nvSpPr>
          <p:cNvPr id="5" name="Footer Placeholder 4">
            <a:extLst>
              <a:ext uri="{FF2B5EF4-FFF2-40B4-BE49-F238E27FC236}">
                <a16:creationId xmlns:a16="http://schemas.microsoft.com/office/drawing/2014/main" id="{E1C535CB-153D-4044-9546-4BDF5CA27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90832-DE78-4415-8864-484920BBD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5C6B6-ED6A-4253-92D2-E6BA7B524D37}" type="slidenum">
              <a:rPr lang="en-US" smtClean="0"/>
              <a:t>‹#›</a:t>
            </a:fld>
            <a:endParaRPr lang="en-US"/>
          </a:p>
        </p:txBody>
      </p:sp>
    </p:spTree>
    <p:extLst>
      <p:ext uri="{BB962C8B-B14F-4D97-AF65-F5344CB8AC3E}">
        <p14:creationId xmlns:p14="http://schemas.microsoft.com/office/powerpoint/2010/main" val="831181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endar&#10;&#10;Description automatically generated">
            <a:extLst>
              <a:ext uri="{FF2B5EF4-FFF2-40B4-BE49-F238E27FC236}">
                <a16:creationId xmlns:a16="http://schemas.microsoft.com/office/drawing/2014/main" id="{D616DFE4-FF68-4D11-8AC0-7CD45894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057400"/>
            <a:ext cx="8732886" cy="2554545"/>
          </a:xfrm>
          <a:prstGeom prst="rect">
            <a:avLst/>
          </a:prstGeom>
          <a:noFill/>
        </p:spPr>
        <p:txBody>
          <a:bodyPr wrap="square" rtlCol="0">
            <a:spAutoFit/>
          </a:bodyPr>
          <a:lstStyle/>
          <a:p>
            <a:pPr algn="ctr"/>
            <a:r>
              <a:rPr lang="en-US" sz="4000" b="1" dirty="0">
                <a:solidFill>
                  <a:schemeClr val="bg1"/>
                </a:solidFill>
              </a:rPr>
              <a:t>Equity-Centered Strategic</a:t>
            </a:r>
          </a:p>
          <a:p>
            <a:pPr algn="ctr"/>
            <a:r>
              <a:rPr lang="en-US" sz="4000" b="1" dirty="0">
                <a:solidFill>
                  <a:schemeClr val="bg1"/>
                </a:solidFill>
              </a:rPr>
              <a:t>Visioning and Planning</a:t>
            </a:r>
          </a:p>
          <a:p>
            <a:pPr algn="ctr"/>
            <a:endParaRPr lang="en-US" sz="4000" b="1" dirty="0">
              <a:solidFill>
                <a:schemeClr val="bg1"/>
              </a:solidFill>
            </a:endParaRPr>
          </a:p>
          <a:p>
            <a:pPr algn="ctr"/>
            <a:r>
              <a:rPr lang="en-US" sz="4000" b="1" dirty="0">
                <a:solidFill>
                  <a:schemeClr val="bg1"/>
                </a:solidFill>
              </a:rPr>
              <a:t>Town Hall Meeting</a:t>
            </a:r>
          </a:p>
        </p:txBody>
      </p:sp>
      <p:sp>
        <p:nvSpPr>
          <p:cNvPr id="2" name="TextBox 1">
            <a:extLst>
              <a:ext uri="{FF2B5EF4-FFF2-40B4-BE49-F238E27FC236}">
                <a16:creationId xmlns:a16="http://schemas.microsoft.com/office/drawing/2014/main" id="{3D8DE0DC-5D73-43B6-B9F5-3891411B575C}"/>
              </a:ext>
            </a:extLst>
          </p:cNvPr>
          <p:cNvSpPr txBox="1"/>
          <p:nvPr/>
        </p:nvSpPr>
        <p:spPr>
          <a:xfrm>
            <a:off x="6711193" y="5738070"/>
            <a:ext cx="2239860" cy="453005"/>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9F75B52-6629-4B54-A0D1-67DE2EE6472B}"/>
              </a:ext>
            </a:extLst>
          </p:cNvPr>
          <p:cNvSpPr txBox="1"/>
          <p:nvPr/>
        </p:nvSpPr>
        <p:spPr>
          <a:xfrm>
            <a:off x="6865017" y="5780015"/>
            <a:ext cx="1921079" cy="307777"/>
          </a:xfrm>
          <a:prstGeom prst="rect">
            <a:avLst/>
          </a:prstGeom>
          <a:noFill/>
        </p:spPr>
        <p:txBody>
          <a:bodyPr wrap="square" rtlCol="0">
            <a:spAutoFit/>
          </a:bodyPr>
          <a:lstStyle/>
          <a:p>
            <a:pPr algn="ctr"/>
            <a:r>
              <a:rPr lang="en-US" sz="1400" dirty="0">
                <a:solidFill>
                  <a:schemeClr val="bg1"/>
                </a:solidFill>
              </a:rPr>
              <a:t>March 2, 2021</a:t>
            </a:r>
          </a:p>
        </p:txBody>
      </p:sp>
    </p:spTree>
    <p:extLst>
      <p:ext uri="{BB962C8B-B14F-4D97-AF65-F5344CB8AC3E}">
        <p14:creationId xmlns:p14="http://schemas.microsoft.com/office/powerpoint/2010/main" val="156172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7A8160AE-41C2-4B85-AD2E-B521AC80B089}"/>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29630" b="20135"/>
          <a:stretch/>
        </p:blipFill>
        <p:spPr>
          <a:xfrm>
            <a:off x="849745" y="0"/>
            <a:ext cx="8938578" cy="6858000"/>
          </a:xfrm>
          <a:prstGeom prst="rect">
            <a:avLst/>
          </a:prstGeom>
        </p:spPr>
      </p:pic>
    </p:spTree>
    <p:extLst>
      <p:ext uri="{BB962C8B-B14F-4D97-AF65-F5344CB8AC3E}">
        <p14:creationId xmlns:p14="http://schemas.microsoft.com/office/powerpoint/2010/main" val="262311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2D830B-F342-4C49-A217-CA39EFA79D73}"/>
              </a:ext>
            </a:extLst>
          </p:cNvPr>
          <p:cNvPicPr>
            <a:picLocks noChangeAspect="1"/>
          </p:cNvPicPr>
          <p:nvPr/>
        </p:nvPicPr>
        <p:blipFill rotWithShape="1">
          <a:blip r:embed="rId3">
            <a:extLst>
              <a:ext uri="{28A0092B-C50C-407E-A947-70E740481C1C}">
                <a14:useLocalDpi xmlns:a14="http://schemas.microsoft.com/office/drawing/2010/main" val="0"/>
              </a:ext>
            </a:extLst>
          </a:blip>
          <a:srcRect l="15071" t="80970" r="14705"/>
          <a:stretch/>
        </p:blipFill>
        <p:spPr>
          <a:xfrm>
            <a:off x="0" y="1370874"/>
            <a:ext cx="12191999" cy="4921189"/>
          </a:xfrm>
          <a:prstGeom prst="rect">
            <a:avLst/>
          </a:prstGeom>
        </p:spPr>
      </p:pic>
    </p:spTree>
    <p:extLst>
      <p:ext uri="{BB962C8B-B14F-4D97-AF65-F5344CB8AC3E}">
        <p14:creationId xmlns:p14="http://schemas.microsoft.com/office/powerpoint/2010/main" val="146843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511C-5643-4DB3-88E6-CC6BC6ADEFE2}"/>
              </a:ext>
            </a:extLst>
          </p:cNvPr>
          <p:cNvSpPr>
            <a:spLocks noGrp="1"/>
          </p:cNvSpPr>
          <p:nvPr>
            <p:ph type="title"/>
          </p:nvPr>
        </p:nvSpPr>
        <p:spPr>
          <a:xfrm>
            <a:off x="580196" y="172654"/>
            <a:ext cx="10515600" cy="748780"/>
          </a:xfrm>
        </p:spPr>
        <p:txBody>
          <a:bodyPr/>
          <a:lstStyle/>
          <a:p>
            <a:r>
              <a:rPr lang="en-US" dirty="0">
                <a:latin typeface="+mn-lt"/>
              </a:rPr>
              <a:t>Strategic Plan Goal Statements</a:t>
            </a:r>
          </a:p>
        </p:txBody>
      </p:sp>
      <p:graphicFrame>
        <p:nvGraphicFramePr>
          <p:cNvPr id="7" name="Content Placeholder 6">
            <a:extLst>
              <a:ext uri="{FF2B5EF4-FFF2-40B4-BE49-F238E27FC236}">
                <a16:creationId xmlns:a16="http://schemas.microsoft.com/office/drawing/2014/main" id="{2B516946-F60A-43D9-8281-B081C6DB46BB}"/>
              </a:ext>
            </a:extLst>
          </p:cNvPr>
          <p:cNvGraphicFramePr>
            <a:graphicFrameLocks noGrp="1"/>
          </p:cNvGraphicFramePr>
          <p:nvPr>
            <p:ph idx="1"/>
            <p:extLst>
              <p:ext uri="{D42A27DB-BD31-4B8C-83A1-F6EECF244321}">
                <p14:modId xmlns:p14="http://schemas.microsoft.com/office/powerpoint/2010/main" val="3230139698"/>
              </p:ext>
            </p:extLst>
          </p:nvPr>
        </p:nvGraphicFramePr>
        <p:xfrm>
          <a:off x="0" y="1210236"/>
          <a:ext cx="12192000" cy="5204011"/>
        </p:xfrm>
        <a:graphic>
          <a:graphicData uri="http://schemas.openxmlformats.org/drawingml/2006/table">
            <a:tbl>
              <a:tblPr firstCol="1" bandRow="1">
                <a:tableStyleId>{93296810-A885-4BE3-A3E7-6D5BEEA58F35}</a:tableStyleId>
              </a:tblPr>
              <a:tblGrid>
                <a:gridCol w="3908778">
                  <a:extLst>
                    <a:ext uri="{9D8B030D-6E8A-4147-A177-3AD203B41FA5}">
                      <a16:colId xmlns:a16="http://schemas.microsoft.com/office/drawing/2014/main" val="3170568756"/>
                    </a:ext>
                  </a:extLst>
                </a:gridCol>
                <a:gridCol w="8283222">
                  <a:extLst>
                    <a:ext uri="{9D8B030D-6E8A-4147-A177-3AD203B41FA5}">
                      <a16:colId xmlns:a16="http://schemas.microsoft.com/office/drawing/2014/main" val="1067444065"/>
                    </a:ext>
                  </a:extLst>
                </a:gridCol>
              </a:tblGrid>
              <a:tr h="808219">
                <a:tc>
                  <a:txBody>
                    <a:bodyPr/>
                    <a:lstStyle/>
                    <a:p>
                      <a:pPr marL="0" marR="0">
                        <a:lnSpc>
                          <a:spcPct val="107000"/>
                        </a:lnSpc>
                        <a:spcBef>
                          <a:spcPts val="0"/>
                        </a:spcBef>
                        <a:spcAft>
                          <a:spcPts val="0"/>
                        </a:spcAft>
                      </a:pPr>
                      <a:r>
                        <a:rPr lang="en-US" sz="1600" b="0" dirty="0">
                          <a:effectLst/>
                        </a:rPr>
                        <a:t>GOAL A:  SUCCESS FOR ALL STUDENTS</a:t>
                      </a:r>
                    </a:p>
                  </a:txBody>
                  <a:tcPr marL="67862" marR="67862" marT="0" marB="0" anchor="ctr"/>
                </a:tc>
                <a:tc>
                  <a:txBody>
                    <a:bodyPr/>
                    <a:lstStyle/>
                    <a:p>
                      <a:pPr marL="0" marR="0">
                        <a:lnSpc>
                          <a:spcPct val="107000"/>
                        </a:lnSpc>
                        <a:spcBef>
                          <a:spcPts val="0"/>
                        </a:spcBef>
                        <a:spcAft>
                          <a:spcPts val="0"/>
                        </a:spcAft>
                      </a:pPr>
                      <a:r>
                        <a:rPr lang="en-US" sz="1600" dirty="0">
                          <a:effectLst/>
                        </a:rPr>
                        <a:t>Eliminate the Opportunity Gap and Remove All Barriers to Student Success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62" marR="67862" marT="0" marB="0" anchor="ctr"/>
                </a:tc>
                <a:extLst>
                  <a:ext uri="{0D108BD9-81ED-4DB2-BD59-A6C34878D82A}">
                    <a16:rowId xmlns:a16="http://schemas.microsoft.com/office/drawing/2014/main" val="3564017693"/>
                  </a:ext>
                </a:extLst>
              </a:tr>
              <a:tr h="912487">
                <a:tc>
                  <a:txBody>
                    <a:bodyPr/>
                    <a:lstStyle/>
                    <a:p>
                      <a:pPr marL="0" marR="0">
                        <a:lnSpc>
                          <a:spcPct val="107000"/>
                        </a:lnSpc>
                        <a:spcBef>
                          <a:spcPts val="0"/>
                        </a:spcBef>
                        <a:spcAft>
                          <a:spcPts val="0"/>
                        </a:spcAft>
                      </a:pPr>
                      <a:r>
                        <a:rPr lang="en-US" sz="1600" b="0" dirty="0">
                          <a:effectLst/>
                        </a:rPr>
                        <a:t>GOAL B: TEACHING AND LEARNING</a:t>
                      </a:r>
                    </a:p>
                  </a:txBody>
                  <a:tcPr marL="67862" marR="67862"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Ensure That All Teaching and Learning Processes Embody Equity-Centered Principles</a:t>
                      </a:r>
                    </a:p>
                  </a:txBody>
                  <a:tcPr marL="67862" marR="67862" marT="0" marB="0" anchor="ctr"/>
                </a:tc>
                <a:extLst>
                  <a:ext uri="{0D108BD9-81ED-4DB2-BD59-A6C34878D82A}">
                    <a16:rowId xmlns:a16="http://schemas.microsoft.com/office/drawing/2014/main" val="3644086025"/>
                  </a:ext>
                </a:extLst>
              </a:tr>
              <a:tr h="987745">
                <a:tc>
                  <a:txBody>
                    <a:bodyPr/>
                    <a:lstStyle/>
                    <a:p>
                      <a:pPr marL="0" marR="0">
                        <a:lnSpc>
                          <a:spcPct val="107000"/>
                        </a:lnSpc>
                        <a:spcBef>
                          <a:spcPts val="0"/>
                        </a:spcBef>
                        <a:spcAft>
                          <a:spcPts val="0"/>
                        </a:spcAft>
                      </a:pPr>
                      <a:r>
                        <a:rPr lang="en-US" sz="1600" b="0" dirty="0">
                          <a:effectLst/>
                        </a:rPr>
                        <a:t>GOAL C: EDUCATIONAL PROGRAMS AND SUPPORT SERVICES</a:t>
                      </a:r>
                    </a:p>
                  </a:txBody>
                  <a:tcPr marL="67862" marR="67862"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Provide the Full Range of Educational and Support Programs and Services Needed to Allow Students to Meet their Educational, Career, and Personal Goals</a:t>
                      </a:r>
                    </a:p>
                  </a:txBody>
                  <a:tcPr marL="67862" marR="67862" marT="0" marB="0" anchor="ctr"/>
                </a:tc>
                <a:extLst>
                  <a:ext uri="{0D108BD9-81ED-4DB2-BD59-A6C34878D82A}">
                    <a16:rowId xmlns:a16="http://schemas.microsoft.com/office/drawing/2014/main" val="383753653"/>
                  </a:ext>
                </a:extLst>
              </a:tr>
              <a:tr h="867736">
                <a:tc>
                  <a:txBody>
                    <a:bodyPr/>
                    <a:lstStyle/>
                    <a:p>
                      <a:pPr marL="0" marR="0">
                        <a:lnSpc>
                          <a:spcPct val="107000"/>
                        </a:lnSpc>
                        <a:spcBef>
                          <a:spcPts val="0"/>
                        </a:spcBef>
                        <a:spcAft>
                          <a:spcPts val="0"/>
                        </a:spcAft>
                      </a:pPr>
                      <a:r>
                        <a:rPr lang="en-US" sz="1600" b="0" dirty="0">
                          <a:effectLst/>
                        </a:rPr>
                        <a:t>GOAL D: ORGANIZATIONAL STRUCTURE, SYSTEMS, AND PROCESSES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62" marR="67862"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Align the College’s Organizational Structure, Systems and Processes with Equity-Centered Principles, Reflecting the Diversity of the Communities We Serve</a:t>
                      </a:r>
                    </a:p>
                  </a:txBody>
                  <a:tcPr marL="67862" marR="67862" marT="0" marB="0" anchor="ctr"/>
                </a:tc>
                <a:extLst>
                  <a:ext uri="{0D108BD9-81ED-4DB2-BD59-A6C34878D82A}">
                    <a16:rowId xmlns:a16="http://schemas.microsoft.com/office/drawing/2014/main" val="3876155511"/>
                  </a:ext>
                </a:extLst>
              </a:tr>
              <a:tr h="801832">
                <a:tc>
                  <a:txBody>
                    <a:bodyPr/>
                    <a:lstStyle/>
                    <a:p>
                      <a:pPr marL="0" marR="0">
                        <a:lnSpc>
                          <a:spcPct val="107000"/>
                        </a:lnSpc>
                        <a:spcBef>
                          <a:spcPts val="0"/>
                        </a:spcBef>
                        <a:spcAft>
                          <a:spcPts val="0"/>
                        </a:spcAft>
                      </a:pPr>
                      <a:r>
                        <a:rPr lang="en-US" sz="1600" b="0" dirty="0">
                          <a:effectLst/>
                        </a:rPr>
                        <a:t>GOAL E: FACILITIES AND TECHNOLOGY</a:t>
                      </a:r>
                    </a:p>
                  </a:txBody>
                  <a:tcPr marL="67862" marR="67862"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Optimize Educational Facilities and Technology to Support Teaching and Learning</a:t>
                      </a:r>
                    </a:p>
                  </a:txBody>
                  <a:tcPr marL="67862" marR="67862" marT="0" marB="0" anchor="ctr"/>
                </a:tc>
                <a:extLst>
                  <a:ext uri="{0D108BD9-81ED-4DB2-BD59-A6C34878D82A}">
                    <a16:rowId xmlns:a16="http://schemas.microsoft.com/office/drawing/2014/main" val="2049642580"/>
                  </a:ext>
                </a:extLst>
              </a:tr>
              <a:tr h="825992">
                <a:tc>
                  <a:txBody>
                    <a:bodyPr/>
                    <a:lstStyle/>
                    <a:p>
                      <a:pPr marL="0" marR="0">
                        <a:lnSpc>
                          <a:spcPct val="107000"/>
                        </a:lnSpc>
                        <a:spcBef>
                          <a:spcPts val="0"/>
                        </a:spcBef>
                        <a:spcAft>
                          <a:spcPts val="0"/>
                        </a:spcAft>
                      </a:pPr>
                      <a:r>
                        <a:rPr lang="en-US" sz="1600" b="0" dirty="0">
                          <a:effectLst/>
                        </a:rPr>
                        <a:t>GOAL F: COMMUNITY CONNECTIONS</a:t>
                      </a:r>
                    </a:p>
                  </a:txBody>
                  <a:tcPr marL="67862" marR="67862"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Strengthen the Connections Between the College and the Local, Regional, and Global Community</a:t>
                      </a:r>
                    </a:p>
                  </a:txBody>
                  <a:tcPr marL="67862" marR="67862" marT="0" marB="0" anchor="ctr"/>
                </a:tc>
                <a:extLst>
                  <a:ext uri="{0D108BD9-81ED-4DB2-BD59-A6C34878D82A}">
                    <a16:rowId xmlns:a16="http://schemas.microsoft.com/office/drawing/2014/main" val="1925659791"/>
                  </a:ext>
                </a:extLst>
              </a:tr>
            </a:tbl>
          </a:graphicData>
        </a:graphic>
      </p:graphicFrame>
    </p:spTree>
    <p:extLst>
      <p:ext uri="{BB962C8B-B14F-4D97-AF65-F5344CB8AC3E}">
        <p14:creationId xmlns:p14="http://schemas.microsoft.com/office/powerpoint/2010/main" val="407596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2A0B5D24-28E1-4F1C-8F0C-859E23488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1754326"/>
          </a:xfrm>
          <a:prstGeom prst="rect">
            <a:avLst/>
          </a:prstGeom>
          <a:noFill/>
        </p:spPr>
        <p:txBody>
          <a:bodyPr wrap="square" rtlCol="0">
            <a:spAutoFit/>
          </a:bodyPr>
          <a:lstStyle/>
          <a:p>
            <a:pPr algn="ctr"/>
            <a:r>
              <a:rPr lang="en-US" sz="5400" b="1" dirty="0">
                <a:solidFill>
                  <a:schemeClr val="bg1"/>
                </a:solidFill>
              </a:rPr>
              <a:t>Facilitator Presentations</a:t>
            </a:r>
          </a:p>
          <a:p>
            <a:pPr algn="ctr"/>
            <a:endParaRPr lang="en-US" sz="5400" b="1" dirty="0">
              <a:solidFill>
                <a:schemeClr val="bg1"/>
              </a:solidFill>
            </a:endParaRPr>
          </a:p>
        </p:txBody>
      </p:sp>
    </p:spTree>
    <p:extLst>
      <p:ext uri="{BB962C8B-B14F-4D97-AF65-F5344CB8AC3E}">
        <p14:creationId xmlns:p14="http://schemas.microsoft.com/office/powerpoint/2010/main" val="208467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3200876"/>
          </a:xfrm>
          <a:prstGeom prst="rect">
            <a:avLst/>
          </a:prstGeom>
          <a:noFill/>
        </p:spPr>
        <p:txBody>
          <a:bodyPr wrap="square" rtlCol="0">
            <a:spAutoFit/>
          </a:bodyPr>
          <a:lstStyle/>
          <a:p>
            <a:pPr algn="ctr"/>
            <a:r>
              <a:rPr lang="en-US" sz="5400" b="1" dirty="0">
                <a:solidFill>
                  <a:schemeClr val="bg1"/>
                </a:solidFill>
              </a:rPr>
              <a:t>Equity Statement</a:t>
            </a:r>
          </a:p>
          <a:p>
            <a:pPr algn="ctr"/>
            <a:r>
              <a:rPr lang="en-US" sz="5400" b="1" dirty="0">
                <a:solidFill>
                  <a:schemeClr val="bg1"/>
                </a:solidFill>
              </a:rPr>
              <a:t>Mission, Vision, &amp; Values</a:t>
            </a:r>
          </a:p>
          <a:p>
            <a:pPr algn="ctr"/>
            <a:endParaRPr lang="en-US" sz="5400" b="1" dirty="0">
              <a:solidFill>
                <a:schemeClr val="bg1"/>
              </a:solidFill>
            </a:endParaRPr>
          </a:p>
          <a:p>
            <a:pPr algn="ctr"/>
            <a:endParaRPr lang="en-US" sz="4000" dirty="0">
              <a:solidFill>
                <a:schemeClr val="bg1"/>
              </a:solidFill>
            </a:endParaRPr>
          </a:p>
        </p:txBody>
      </p:sp>
    </p:spTree>
    <p:extLst>
      <p:ext uri="{BB962C8B-B14F-4D97-AF65-F5344CB8AC3E}">
        <p14:creationId xmlns:p14="http://schemas.microsoft.com/office/powerpoint/2010/main" val="218327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3822-E212-4B4F-879F-5B72510CC399}"/>
              </a:ext>
            </a:extLst>
          </p:cNvPr>
          <p:cNvSpPr>
            <a:spLocks noGrp="1"/>
          </p:cNvSpPr>
          <p:nvPr>
            <p:ph type="title"/>
          </p:nvPr>
        </p:nvSpPr>
        <p:spPr>
          <a:xfrm>
            <a:off x="478971" y="163286"/>
            <a:ext cx="10515600" cy="1325563"/>
          </a:xfrm>
        </p:spPr>
        <p:txBody>
          <a:bodyPr/>
          <a:lstStyle/>
          <a:p>
            <a:r>
              <a:rPr lang="en-US" dirty="0"/>
              <a:t>DRAFT - Equity Statement</a:t>
            </a:r>
          </a:p>
        </p:txBody>
      </p:sp>
      <p:sp>
        <p:nvSpPr>
          <p:cNvPr id="3" name="Content Placeholder 2">
            <a:extLst>
              <a:ext uri="{FF2B5EF4-FFF2-40B4-BE49-F238E27FC236}">
                <a16:creationId xmlns:a16="http://schemas.microsoft.com/office/drawing/2014/main" id="{AAB973A7-84D0-4E2E-ACB1-7411CB5E28E2}"/>
              </a:ext>
            </a:extLst>
          </p:cNvPr>
          <p:cNvSpPr>
            <a:spLocks noGrp="1"/>
          </p:cNvSpPr>
          <p:nvPr>
            <p:ph idx="1"/>
          </p:nvPr>
        </p:nvSpPr>
        <p:spPr>
          <a:xfrm>
            <a:off x="478971" y="1488849"/>
            <a:ext cx="11489872" cy="5004026"/>
          </a:xfrm>
        </p:spPr>
        <p:txBody>
          <a:bodyPr>
            <a:normAutofit fontScale="77500" lnSpcReduction="20000"/>
          </a:bodyPr>
          <a:lstStyle/>
          <a:p>
            <a:pPr marL="0" indent="0">
              <a:lnSpc>
                <a:spcPct val="120000"/>
              </a:lnSpc>
              <a:buNone/>
            </a:pPr>
            <a:r>
              <a:rPr lang="en-US" sz="3000" dirty="0"/>
              <a:t>The Green River College Promise:                                       </a:t>
            </a:r>
          </a:p>
          <a:p>
            <a:pPr marL="0" indent="0">
              <a:lnSpc>
                <a:spcPct val="120000"/>
              </a:lnSpc>
              <a:buNone/>
            </a:pPr>
            <a:r>
              <a:rPr lang="en-US" sz="3000" dirty="0"/>
              <a:t>We commit to being an anti-racist institution and require all students, faculty, and staff receive the access, resources, and services needed to achieve their educational, career, and personal goals. Green River College makes social and economic justice, equity, and inclusion our first and foremost priority. [our highest priorities]                      </a:t>
            </a:r>
          </a:p>
          <a:p>
            <a:pPr marL="0" indent="0">
              <a:lnSpc>
                <a:spcPct val="120000"/>
              </a:lnSpc>
              <a:buNone/>
            </a:pPr>
            <a:r>
              <a:rPr lang="en-US" sz="3000" dirty="0"/>
              <a:t>The Green River College definition of equity includes, but is not limited to, race, economic status, gender, sexuality, ethnicity, </a:t>
            </a:r>
            <a:r>
              <a:rPr lang="en-US" sz="3000" dirty="0" err="1"/>
              <a:t>disAbility</a:t>
            </a:r>
            <a:r>
              <a:rPr lang="en-US" sz="3000" dirty="0"/>
              <a:t>, age, culture, and religion/spirituality. We understand individual needs vary widely, and the effects of discrimination and historical oppression must be taken into account while aiming for equitable opportunities and outcomes for all.             </a:t>
            </a:r>
          </a:p>
          <a:p>
            <a:pPr marL="0" indent="0">
              <a:lnSpc>
                <a:spcPct val="120000"/>
              </a:lnSpc>
              <a:buNone/>
            </a:pPr>
            <a:r>
              <a:rPr lang="en-US" sz="3000" dirty="0"/>
              <a:t>Let this be a call to action to all members of the Green River College Community . . . everyone must contribute to this on-going effort to achieve equity for all.</a:t>
            </a:r>
          </a:p>
        </p:txBody>
      </p:sp>
    </p:spTree>
    <p:extLst>
      <p:ext uri="{BB962C8B-B14F-4D97-AF65-F5344CB8AC3E}">
        <p14:creationId xmlns:p14="http://schemas.microsoft.com/office/powerpoint/2010/main" val="369518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8C21-DC1D-4F3E-A84A-6791DF7E837C}"/>
              </a:ext>
            </a:extLst>
          </p:cNvPr>
          <p:cNvSpPr>
            <a:spLocks noGrp="1"/>
          </p:cNvSpPr>
          <p:nvPr>
            <p:ph type="title"/>
          </p:nvPr>
        </p:nvSpPr>
        <p:spPr/>
        <p:txBody>
          <a:bodyPr/>
          <a:lstStyle/>
          <a:p>
            <a:r>
              <a:rPr lang="en-US" dirty="0"/>
              <a:t>DRAFT – Mission</a:t>
            </a:r>
          </a:p>
        </p:txBody>
      </p:sp>
      <p:sp>
        <p:nvSpPr>
          <p:cNvPr id="3" name="Content Placeholder 2">
            <a:extLst>
              <a:ext uri="{FF2B5EF4-FFF2-40B4-BE49-F238E27FC236}">
                <a16:creationId xmlns:a16="http://schemas.microsoft.com/office/drawing/2014/main" id="{72B2804C-CB36-4145-8BD1-F87AA8B688DC}"/>
              </a:ext>
            </a:extLst>
          </p:cNvPr>
          <p:cNvSpPr>
            <a:spLocks noGrp="1"/>
          </p:cNvSpPr>
          <p:nvPr>
            <p:ph idx="1"/>
          </p:nvPr>
        </p:nvSpPr>
        <p:spPr>
          <a:xfrm>
            <a:off x="838200" y="1894114"/>
            <a:ext cx="10515600" cy="4493306"/>
          </a:xfrm>
        </p:spPr>
        <p:txBody>
          <a:bodyPr/>
          <a:lstStyle/>
          <a:p>
            <a:pPr marL="0" indent="0">
              <a:buNone/>
            </a:pPr>
            <a:r>
              <a:rPr lang="en-US" dirty="0"/>
              <a:t>Green River College provides a culture of care and commitment to equity that empowers students to achieve their educational, professional, and personal goals and prepares them to contribute to our local and global communities.  </a:t>
            </a:r>
          </a:p>
          <a:p>
            <a:endParaRPr lang="en-US" dirty="0"/>
          </a:p>
        </p:txBody>
      </p:sp>
    </p:spTree>
    <p:extLst>
      <p:ext uri="{BB962C8B-B14F-4D97-AF65-F5344CB8AC3E}">
        <p14:creationId xmlns:p14="http://schemas.microsoft.com/office/powerpoint/2010/main" val="389205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9428-2450-4A46-80BC-C0DF389EC1F9}"/>
              </a:ext>
            </a:extLst>
          </p:cNvPr>
          <p:cNvSpPr>
            <a:spLocks noGrp="1"/>
          </p:cNvSpPr>
          <p:nvPr>
            <p:ph type="title"/>
          </p:nvPr>
        </p:nvSpPr>
        <p:spPr/>
        <p:txBody>
          <a:bodyPr/>
          <a:lstStyle/>
          <a:p>
            <a:r>
              <a:rPr lang="en-US" dirty="0"/>
              <a:t>DRAFT - Vision</a:t>
            </a:r>
          </a:p>
        </p:txBody>
      </p:sp>
      <p:sp>
        <p:nvSpPr>
          <p:cNvPr id="3" name="Content Placeholder 2">
            <a:extLst>
              <a:ext uri="{FF2B5EF4-FFF2-40B4-BE49-F238E27FC236}">
                <a16:creationId xmlns:a16="http://schemas.microsoft.com/office/drawing/2014/main" id="{C6A5BBC3-73E0-49F0-BB6E-7C04348285D6}"/>
              </a:ext>
            </a:extLst>
          </p:cNvPr>
          <p:cNvSpPr>
            <a:spLocks noGrp="1"/>
          </p:cNvSpPr>
          <p:nvPr>
            <p:ph idx="1"/>
          </p:nvPr>
        </p:nvSpPr>
        <p:spPr>
          <a:xfrm>
            <a:off x="838200" y="1690688"/>
            <a:ext cx="10515600" cy="4351338"/>
          </a:xfrm>
        </p:spPr>
        <p:txBody>
          <a:bodyPr>
            <a:normAutofit/>
          </a:bodyPr>
          <a:lstStyle/>
          <a:p>
            <a:pPr marL="0" indent="0">
              <a:buNone/>
            </a:pPr>
            <a:r>
              <a:rPr lang="en-US" dirty="0"/>
              <a:t>Green River College will be an equity-centered leader in higher education committed to excellence in teaching and learning and to advancing racial and social justice. Green River will be a destination of choice for post-secondary education; first choice in partnership with business and industry; and ranked among the highest in student achievement, closing all opportunity gaps. The racial and ethnic diversity of staff, faculty, and leadership will reflect the diversity of the communities we serve.  All members of the college community will feel a strong sense of belonging and, together, build a culture of care.  Green River students will be prepared for the global workforce and for civic engagement in an increasingly diverse, interdependent world. </a:t>
            </a:r>
          </a:p>
          <a:p>
            <a:endParaRPr lang="en-US" dirty="0"/>
          </a:p>
        </p:txBody>
      </p:sp>
    </p:spTree>
    <p:extLst>
      <p:ext uri="{BB962C8B-B14F-4D97-AF65-F5344CB8AC3E}">
        <p14:creationId xmlns:p14="http://schemas.microsoft.com/office/powerpoint/2010/main" val="321205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D285-8153-48C5-A1A3-C6FF10B8A847}"/>
              </a:ext>
            </a:extLst>
          </p:cNvPr>
          <p:cNvSpPr>
            <a:spLocks noGrp="1"/>
          </p:cNvSpPr>
          <p:nvPr>
            <p:ph type="title"/>
          </p:nvPr>
        </p:nvSpPr>
        <p:spPr>
          <a:xfrm>
            <a:off x="473529" y="208033"/>
            <a:ext cx="10515600" cy="797152"/>
          </a:xfrm>
        </p:spPr>
        <p:txBody>
          <a:bodyPr/>
          <a:lstStyle/>
          <a:p>
            <a:r>
              <a:rPr lang="en-US" dirty="0"/>
              <a:t>DRAFT – Values</a:t>
            </a:r>
          </a:p>
        </p:txBody>
      </p:sp>
      <p:sp>
        <p:nvSpPr>
          <p:cNvPr id="3" name="Content Placeholder 2">
            <a:extLst>
              <a:ext uri="{FF2B5EF4-FFF2-40B4-BE49-F238E27FC236}">
                <a16:creationId xmlns:a16="http://schemas.microsoft.com/office/drawing/2014/main" id="{18E9CE69-94C3-410D-9669-10C6873B8429}"/>
              </a:ext>
            </a:extLst>
          </p:cNvPr>
          <p:cNvSpPr>
            <a:spLocks noGrp="1"/>
          </p:cNvSpPr>
          <p:nvPr>
            <p:ph idx="1"/>
          </p:nvPr>
        </p:nvSpPr>
        <p:spPr>
          <a:xfrm>
            <a:off x="473529" y="1303278"/>
            <a:ext cx="11395982" cy="5051340"/>
          </a:xfrm>
        </p:spPr>
        <p:txBody>
          <a:bodyPr>
            <a:noAutofit/>
          </a:bodyPr>
          <a:lstStyle/>
          <a:p>
            <a:pPr marL="0" indent="0">
              <a:spcBef>
                <a:spcPts val="1200"/>
              </a:spcBef>
              <a:buNone/>
            </a:pPr>
            <a:r>
              <a:rPr lang="en-US" sz="2200" b="1" dirty="0"/>
              <a:t>Diversity, Equity, and Inclusion:  </a:t>
            </a:r>
            <a:r>
              <a:rPr lang="en-US" sz="2200" dirty="0"/>
              <a:t>We examine our own and others’ identities (race, ethnicity, culture, economic status, gender, sex and gender, </a:t>
            </a:r>
            <a:r>
              <a:rPr lang="en-US" sz="2200" dirty="0" err="1"/>
              <a:t>disAbility</a:t>
            </a:r>
            <a:r>
              <a:rPr lang="en-US" sz="2200" dirty="0"/>
              <a:t>, religion/spirituality, immigration status, and age), institutional roles, behaviors, and cultural perspectives, as these relate to power and privilege in the advancement of equity and social justice.  We make intentional space for the needs, experiences, ways of communicating, expertise, and leadership of those who are most impacted by systemic and structural inequities.</a:t>
            </a:r>
            <a:r>
              <a:rPr lang="en-US" sz="2200" b="1" dirty="0"/>
              <a:t>   </a:t>
            </a:r>
            <a:endParaRPr lang="en-US" sz="2200" dirty="0"/>
          </a:p>
          <a:p>
            <a:pPr marL="0" indent="0">
              <a:spcBef>
                <a:spcPts val="1200"/>
              </a:spcBef>
              <a:buNone/>
            </a:pPr>
            <a:r>
              <a:rPr lang="en-US" sz="2200" b="1" dirty="0"/>
              <a:t>Culture of Care: </a:t>
            </a:r>
            <a:r>
              <a:rPr lang="en-US" sz="2200" dirty="0"/>
              <a:t>We promote love, joy, peace, patience, and kindness in our interactions with students, staff, faculty and community partners in recognition of the human condition.</a:t>
            </a:r>
            <a:r>
              <a:rPr lang="en-US" sz="2200" b="1" dirty="0"/>
              <a:t> </a:t>
            </a:r>
            <a:endParaRPr lang="en-US" sz="2200" dirty="0"/>
          </a:p>
          <a:p>
            <a:pPr marL="0" indent="0">
              <a:spcBef>
                <a:spcPts val="1200"/>
              </a:spcBef>
              <a:buNone/>
            </a:pPr>
            <a:r>
              <a:rPr lang="en-US" sz="2200" b="1" dirty="0"/>
              <a:t>Accessibility:  </a:t>
            </a:r>
            <a:r>
              <a:rPr lang="en-US" sz="2200" dirty="0"/>
              <a:t>We acknowledge a wide range of </a:t>
            </a:r>
            <a:r>
              <a:rPr lang="en-US" sz="2200" dirty="0" err="1"/>
              <a:t>disAbilities</a:t>
            </a:r>
            <a:r>
              <a:rPr lang="en-US" sz="2200" dirty="0"/>
              <a:t>, including neurodiversity, and create welcoming, accessible spaces for all in classrooms, campus spaces, and virtual environments.</a:t>
            </a:r>
            <a:r>
              <a:rPr lang="en-US" sz="2200" b="1" dirty="0"/>
              <a:t> </a:t>
            </a:r>
            <a:endParaRPr lang="en-US" sz="2200" dirty="0"/>
          </a:p>
          <a:p>
            <a:pPr marL="0" indent="0">
              <a:spcBef>
                <a:spcPts val="1200"/>
              </a:spcBef>
              <a:buNone/>
            </a:pPr>
            <a:r>
              <a:rPr lang="en-US" sz="2200" b="1" dirty="0"/>
              <a:t>Accountability:  </a:t>
            </a:r>
            <a:r>
              <a:rPr lang="en-US" sz="2200" dirty="0"/>
              <a:t>We develop and implement mechanisms for accountability in the hiring process, teaching, student support services, employee relations, financial stewardship, and governance, in order to ensure the meaningful participation of all constituents, anchored in transparency and respectful interactions.</a:t>
            </a:r>
            <a:r>
              <a:rPr lang="en-US" sz="2200" b="1" dirty="0"/>
              <a:t> </a:t>
            </a:r>
            <a:endParaRPr lang="en-US" sz="2200" dirty="0"/>
          </a:p>
        </p:txBody>
      </p:sp>
    </p:spTree>
    <p:extLst>
      <p:ext uri="{BB962C8B-B14F-4D97-AF65-F5344CB8AC3E}">
        <p14:creationId xmlns:p14="http://schemas.microsoft.com/office/powerpoint/2010/main" val="144150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3E21-753A-4A12-A969-7BFC308C016D}"/>
              </a:ext>
            </a:extLst>
          </p:cNvPr>
          <p:cNvSpPr>
            <a:spLocks noGrp="1"/>
          </p:cNvSpPr>
          <p:nvPr>
            <p:ph type="title"/>
          </p:nvPr>
        </p:nvSpPr>
        <p:spPr>
          <a:xfrm>
            <a:off x="498021" y="170770"/>
            <a:ext cx="10515600" cy="1325563"/>
          </a:xfrm>
        </p:spPr>
        <p:txBody>
          <a:bodyPr/>
          <a:lstStyle/>
          <a:p>
            <a:r>
              <a:rPr lang="en-US" dirty="0"/>
              <a:t>DRAFT – Values (Continued)</a:t>
            </a:r>
          </a:p>
        </p:txBody>
      </p:sp>
      <p:sp>
        <p:nvSpPr>
          <p:cNvPr id="3" name="Content Placeholder 2">
            <a:extLst>
              <a:ext uri="{FF2B5EF4-FFF2-40B4-BE49-F238E27FC236}">
                <a16:creationId xmlns:a16="http://schemas.microsoft.com/office/drawing/2014/main" id="{7F6113EB-6C4D-4820-BE61-A1EFD122B447}"/>
              </a:ext>
            </a:extLst>
          </p:cNvPr>
          <p:cNvSpPr>
            <a:spLocks noGrp="1"/>
          </p:cNvSpPr>
          <p:nvPr>
            <p:ph idx="1"/>
          </p:nvPr>
        </p:nvSpPr>
        <p:spPr>
          <a:xfrm>
            <a:off x="498022" y="1380481"/>
            <a:ext cx="11195957" cy="4927954"/>
          </a:xfrm>
        </p:spPr>
        <p:txBody>
          <a:bodyPr>
            <a:noAutofit/>
          </a:bodyPr>
          <a:lstStyle/>
          <a:p>
            <a:pPr marL="0" indent="0">
              <a:spcBef>
                <a:spcPts val="1200"/>
              </a:spcBef>
              <a:buNone/>
            </a:pPr>
            <a:r>
              <a:rPr lang="en-US" sz="2200" b="1" dirty="0"/>
              <a:t>Community Engagement</a:t>
            </a:r>
            <a:r>
              <a:rPr lang="en-US" sz="2200" dirty="0"/>
              <a:t>:  Our multiple campuses in our service areas collaborate to contribute to the educational, economic, and social development of our communities through responsive programs, continuing education, and community and library partnerships. </a:t>
            </a:r>
          </a:p>
          <a:p>
            <a:pPr marL="0" indent="0">
              <a:spcBef>
                <a:spcPts val="1200"/>
              </a:spcBef>
              <a:buNone/>
            </a:pPr>
            <a:r>
              <a:rPr lang="en-US" sz="2200" b="1" dirty="0"/>
              <a:t>Growth and Development:  </a:t>
            </a:r>
            <a:r>
              <a:rPr lang="en-US" sz="2200" dirty="0"/>
              <a:t>We allocate the required resources towards equitable lifelong learning, professional development, and career advancement of our staff, faculty, and students.</a:t>
            </a:r>
            <a:r>
              <a:rPr lang="en-US" sz="2200" b="1" dirty="0"/>
              <a:t> </a:t>
            </a:r>
            <a:endParaRPr lang="en-US" sz="2200" dirty="0"/>
          </a:p>
          <a:p>
            <a:pPr marL="0" indent="0">
              <a:spcBef>
                <a:spcPts val="1200"/>
              </a:spcBef>
              <a:buNone/>
            </a:pPr>
            <a:r>
              <a:rPr lang="en-US" sz="2200" b="1" dirty="0"/>
              <a:t>Global Civic Engagement:  </a:t>
            </a:r>
            <a:r>
              <a:rPr lang="en-US" sz="2200" dirty="0"/>
              <a:t>We foster civic responsibility by understanding the critical issues and challenges affecting the diverse communities on our campuses, regionally, in the United States, and around the world. We cultivate respect and empathy for cultural difference, honoring the dignity of multiple languages and being mindful of cultural biases.   </a:t>
            </a:r>
          </a:p>
          <a:p>
            <a:pPr marL="0" indent="0">
              <a:spcBef>
                <a:spcPts val="1200"/>
              </a:spcBef>
              <a:buNone/>
            </a:pPr>
            <a:r>
              <a:rPr lang="en-US" sz="2200" b="1" dirty="0"/>
              <a:t>Natural Environment:  </a:t>
            </a:r>
            <a:r>
              <a:rPr lang="en-US" sz="2200" dirty="0"/>
              <a:t>We acknowledge the land on which Green River College sits as the ancestral home of the Coast Salish peoples.  We commit to the beautification, preservation, and sustainability of our campus’s natural resources. </a:t>
            </a:r>
          </a:p>
          <a:p>
            <a:pPr marL="0" indent="0">
              <a:spcBef>
                <a:spcPts val="1200"/>
              </a:spcBef>
              <a:buNone/>
            </a:pPr>
            <a:r>
              <a:rPr lang="en-US" sz="2200" b="1" dirty="0"/>
              <a:t>Innovation:  </a:t>
            </a:r>
            <a:r>
              <a:rPr lang="en-US" sz="2200" dirty="0"/>
              <a:t>We seek, create, and adopt innovative programs, policies, practices, operations, and infrastructure that respond to current and future needs.</a:t>
            </a:r>
          </a:p>
        </p:txBody>
      </p:sp>
    </p:spTree>
    <p:extLst>
      <p:ext uri="{BB962C8B-B14F-4D97-AF65-F5344CB8AC3E}">
        <p14:creationId xmlns:p14="http://schemas.microsoft.com/office/powerpoint/2010/main" val="138698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747561" y="314018"/>
            <a:ext cx="10515600" cy="1462968"/>
          </a:xfrm>
        </p:spPr>
        <p:txBody>
          <a:bodyPr/>
          <a:lstStyle/>
          <a:p>
            <a:r>
              <a:rPr lang="en-US" dirty="0">
                <a:latin typeface="+mn-lt"/>
              </a:rPr>
              <a:t>Agenda  </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92959" y="1680270"/>
            <a:ext cx="9659255" cy="4351338"/>
          </a:xfrm>
        </p:spPr>
        <p:txBody>
          <a:bodyPr>
            <a:normAutofit/>
          </a:bodyPr>
          <a:lstStyle/>
          <a:p>
            <a:pPr marL="571500" indent="-571500">
              <a:lnSpc>
                <a:spcPct val="100000"/>
              </a:lnSpc>
              <a:spcBef>
                <a:spcPts val="1200"/>
              </a:spcBef>
              <a:buFont typeface="+mj-lt"/>
              <a:buAutoNum type="romanUcPeriod"/>
            </a:pPr>
            <a:r>
              <a:rPr lang="en-US" dirty="0"/>
              <a:t>Welcome and Introductions</a:t>
            </a:r>
          </a:p>
          <a:p>
            <a:pPr marL="571500" indent="-571500">
              <a:lnSpc>
                <a:spcPct val="100000"/>
              </a:lnSpc>
              <a:spcBef>
                <a:spcPts val="1200"/>
              </a:spcBef>
              <a:buFont typeface="+mj-lt"/>
              <a:buAutoNum type="romanUcPeriod"/>
            </a:pPr>
            <a:r>
              <a:rPr lang="en-US" dirty="0"/>
              <a:t>Project Overview and Status</a:t>
            </a:r>
          </a:p>
          <a:p>
            <a:pPr marL="571500" indent="-571500">
              <a:lnSpc>
                <a:spcPct val="100000"/>
              </a:lnSpc>
              <a:spcBef>
                <a:spcPts val="1200"/>
              </a:spcBef>
              <a:buFont typeface="+mj-lt"/>
              <a:buAutoNum type="romanUcPeriod"/>
            </a:pPr>
            <a:r>
              <a:rPr lang="en-US" dirty="0"/>
              <a:t>Facilitator Presentations</a:t>
            </a:r>
          </a:p>
          <a:p>
            <a:pPr marL="571500" indent="-571500">
              <a:lnSpc>
                <a:spcPct val="100000"/>
              </a:lnSpc>
              <a:spcBef>
                <a:spcPts val="1200"/>
              </a:spcBef>
              <a:buFont typeface="+mj-lt"/>
              <a:buAutoNum type="romanUcPeriod"/>
            </a:pPr>
            <a:r>
              <a:rPr lang="en-US" dirty="0"/>
              <a:t>Break Out Groups</a:t>
            </a:r>
          </a:p>
          <a:p>
            <a:pPr marL="571500" indent="-571500">
              <a:lnSpc>
                <a:spcPct val="100000"/>
              </a:lnSpc>
              <a:spcBef>
                <a:spcPts val="1200"/>
              </a:spcBef>
              <a:buFont typeface="+mj-lt"/>
              <a:buAutoNum type="romanUcPeriod"/>
            </a:pPr>
            <a:r>
              <a:rPr lang="en-US" dirty="0"/>
              <a:t>Facilitators Report Back</a:t>
            </a:r>
          </a:p>
          <a:p>
            <a:pPr marL="571500" indent="-571500">
              <a:lnSpc>
                <a:spcPct val="100000"/>
              </a:lnSpc>
              <a:spcBef>
                <a:spcPts val="1200"/>
              </a:spcBef>
              <a:buFont typeface="+mj-lt"/>
              <a:buAutoNum type="romanUcPeriod"/>
            </a:pPr>
            <a:r>
              <a:rPr lang="en-US" dirty="0"/>
              <a:t>Next Steps</a:t>
            </a:r>
          </a:p>
          <a:p>
            <a:endParaRPr lang="en-US" dirty="0"/>
          </a:p>
        </p:txBody>
      </p:sp>
    </p:spTree>
    <p:extLst>
      <p:ext uri="{BB962C8B-B14F-4D97-AF65-F5344CB8AC3E}">
        <p14:creationId xmlns:p14="http://schemas.microsoft.com/office/powerpoint/2010/main" val="1815773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323408"/>
            <a:ext cx="8732886" cy="3816429"/>
          </a:xfrm>
          <a:prstGeom prst="rect">
            <a:avLst/>
          </a:prstGeom>
          <a:noFill/>
        </p:spPr>
        <p:txBody>
          <a:bodyPr wrap="square" rtlCol="0">
            <a:spAutoFit/>
          </a:bodyPr>
          <a:lstStyle/>
          <a:p>
            <a:pPr algn="ctr"/>
            <a:r>
              <a:rPr lang="en-US" sz="5400" b="1" dirty="0">
                <a:solidFill>
                  <a:schemeClr val="bg1"/>
                </a:solidFill>
              </a:rPr>
              <a:t>Goal A: Success for All Students</a:t>
            </a:r>
          </a:p>
          <a:p>
            <a:pPr algn="ctr"/>
            <a:endParaRPr lang="en-US" sz="5400" b="1" dirty="0">
              <a:solidFill>
                <a:schemeClr val="bg1"/>
              </a:solidFill>
            </a:endParaRPr>
          </a:p>
          <a:p>
            <a:pPr algn="ctr"/>
            <a:r>
              <a:rPr lang="en-US" sz="4000" dirty="0">
                <a:solidFill>
                  <a:schemeClr val="bg1"/>
                </a:solidFill>
              </a:rPr>
              <a:t>Eliminate the Opportunity Gap and Remove All Barriers to Student Success</a:t>
            </a:r>
          </a:p>
        </p:txBody>
      </p:sp>
    </p:spTree>
    <p:extLst>
      <p:ext uri="{BB962C8B-B14F-4D97-AF65-F5344CB8AC3E}">
        <p14:creationId xmlns:p14="http://schemas.microsoft.com/office/powerpoint/2010/main" val="117033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57750"/>
            <a:ext cx="10515600" cy="1462968"/>
          </a:xfrm>
        </p:spPr>
        <p:txBody>
          <a:bodyPr/>
          <a:lstStyle/>
          <a:p>
            <a:r>
              <a:rPr lang="en-US" dirty="0">
                <a:latin typeface="+mn-lt"/>
              </a:rPr>
              <a:t>Goal A</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92959" y="1680270"/>
            <a:ext cx="9659255" cy="4351338"/>
          </a:xfrm>
        </p:spPr>
        <p:txBody>
          <a:bodyPr>
            <a:normAutofit/>
          </a:bodyPr>
          <a:lstStyle/>
          <a:p>
            <a:pPr marL="565150" lvl="1" indent="-565150">
              <a:lnSpc>
                <a:spcPct val="100000"/>
              </a:lnSpc>
              <a:spcBef>
                <a:spcPts val="600"/>
              </a:spcBef>
              <a:buNone/>
              <a:tabLst>
                <a:tab pos="573088" algn="l"/>
              </a:tabLst>
            </a:pPr>
            <a:r>
              <a:rPr lang="en-US" sz="2800" dirty="0">
                <a:solidFill>
                  <a:schemeClr val="tx1"/>
                </a:solidFill>
              </a:rPr>
              <a:t>1a) 	Develop mechanisms to continuously gather feedback from students (including those who have left GRC), employees, and community members to assess needs and barriers</a:t>
            </a:r>
          </a:p>
          <a:p>
            <a:pPr marL="565150" lvl="1" indent="-565150">
              <a:lnSpc>
                <a:spcPct val="100000"/>
              </a:lnSpc>
              <a:spcBef>
                <a:spcPts val="600"/>
              </a:spcBef>
              <a:buNone/>
              <a:tabLst>
                <a:tab pos="573088" algn="l"/>
              </a:tabLst>
            </a:pPr>
            <a:r>
              <a:rPr lang="en-US" sz="2800" dirty="0">
                <a:solidFill>
                  <a:schemeClr val="tx1"/>
                </a:solidFill>
              </a:rPr>
              <a:t>1b) Create systems for reviewing and acting on this feedback  </a:t>
            </a:r>
          </a:p>
          <a:p>
            <a:pPr marL="0" lvl="1" indent="0">
              <a:lnSpc>
                <a:spcPct val="100000"/>
              </a:lnSpc>
              <a:spcBef>
                <a:spcPts val="600"/>
              </a:spcBef>
              <a:buNone/>
            </a:pPr>
            <a:r>
              <a:rPr lang="en-US" sz="1800" dirty="0">
                <a:solidFill>
                  <a:schemeClr val="tx1"/>
                </a:solidFill>
              </a:rPr>
              <a:t>(Sources: Equity Visioning Forum, Strategic Planning Charette) </a:t>
            </a:r>
          </a:p>
          <a:p>
            <a:pPr marL="457200" lvl="1" indent="0">
              <a:lnSpc>
                <a:spcPct val="100000"/>
              </a:lnSpc>
              <a:spcBef>
                <a:spcPts val="600"/>
              </a:spcBef>
              <a:buNone/>
              <a:tabLst>
                <a:tab pos="573088" algn="l"/>
              </a:tabLst>
            </a:pPr>
            <a:endParaRPr lang="en-US" sz="1200" dirty="0">
              <a:solidFill>
                <a:schemeClr val="tx1"/>
              </a:solidFill>
            </a:endParaRPr>
          </a:p>
          <a:p>
            <a:pPr marL="565150" indent="-565150">
              <a:lnSpc>
                <a:spcPct val="100000"/>
              </a:lnSpc>
              <a:spcBef>
                <a:spcPts val="0"/>
              </a:spcBef>
              <a:spcAft>
                <a:spcPts val="600"/>
              </a:spcAft>
              <a:buNone/>
              <a:tabLst>
                <a:tab pos="573088" algn="l"/>
              </a:tabLst>
            </a:pPr>
            <a:r>
              <a:rPr lang="en-US" dirty="0">
                <a:solidFill>
                  <a:schemeClr val="tx1"/>
                </a:solidFill>
                <a:effectLst/>
                <a:latin typeface="Calibri" panose="020F0502020204030204" pitchFamily="34" charset="0"/>
                <a:ea typeface="Calibri" panose="020F0502020204030204" pitchFamily="34" charset="0"/>
              </a:rPr>
              <a:t>2) 	Explore opportunities within the four essential pillars of Guided Pathways to incorporate a ‘College Success’ class</a:t>
            </a:r>
            <a:endParaRPr lang="en-US" dirty="0">
              <a:solidFill>
                <a:schemeClr val="tx1"/>
              </a:solidFill>
              <a:latin typeface="Calibri" panose="020F0502020204030204" pitchFamily="34" charset="0"/>
              <a:ea typeface="Calibri" panose="020F0502020204030204" pitchFamily="34" charset="0"/>
            </a:endParaRPr>
          </a:p>
          <a:p>
            <a:pPr marL="0" indent="0">
              <a:spcBef>
                <a:spcPts val="0"/>
              </a:spcBef>
              <a:buNone/>
              <a:tabLst>
                <a:tab pos="573088" algn="l"/>
              </a:tabLst>
            </a:pPr>
            <a:r>
              <a:rPr lang="en-US" sz="1800" dirty="0">
                <a:solidFill>
                  <a:schemeClr val="tx1"/>
                </a:solidFill>
              </a:rPr>
              <a:t>(Sources: Strategic Planning Charette, Environmental Scan, Equity Visioning Forum)</a:t>
            </a:r>
            <a:br>
              <a:rPr lang="en-US" sz="1800" dirty="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221724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57750"/>
            <a:ext cx="10515600" cy="1462968"/>
          </a:xfrm>
        </p:spPr>
        <p:txBody>
          <a:bodyPr/>
          <a:lstStyle/>
          <a:p>
            <a:r>
              <a:rPr lang="en-US" dirty="0">
                <a:latin typeface="+mn-lt"/>
              </a:rPr>
              <a:t>Goal A (continued)</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92959" y="1680270"/>
            <a:ext cx="9659255" cy="4351338"/>
          </a:xfrm>
        </p:spPr>
        <p:txBody>
          <a:bodyPr>
            <a:normAutofit/>
          </a:bodyPr>
          <a:lstStyle/>
          <a:p>
            <a:pPr marL="565150" marR="0" indent="-565150">
              <a:spcBef>
                <a:spcPts val="0"/>
              </a:spcBef>
              <a:spcAft>
                <a:spcPts val="0"/>
              </a:spcAft>
              <a:buNone/>
              <a:tabLst>
                <a:tab pos="573088" algn="l"/>
                <a:tab pos="1144588" algn="l"/>
              </a:tabLst>
            </a:pPr>
            <a:r>
              <a:rPr lang="en-US" dirty="0">
                <a:solidFill>
                  <a:srgbClr val="000000"/>
                </a:solidFill>
                <a:effectLst/>
                <a:latin typeface="Calibri" panose="020F0502020204030204" pitchFamily="34" charset="0"/>
                <a:ea typeface="Calibri" panose="020F0502020204030204" pitchFamily="34" charset="0"/>
              </a:rPr>
              <a:t>3.	Provide support for students’ successful transition into and through college:</a:t>
            </a:r>
          </a:p>
          <a:p>
            <a:pPr marL="0" marR="0" indent="0">
              <a:spcBef>
                <a:spcPts val="0"/>
              </a:spcBef>
              <a:spcAft>
                <a:spcPts val="0"/>
              </a:spcAft>
              <a:buNone/>
              <a:tabLst>
                <a:tab pos="573088" algn="l"/>
                <a:tab pos="1144588" algn="l"/>
              </a:tabLst>
            </a:pPr>
            <a:endParaRPr lang="en-US" dirty="0">
              <a:solidFill>
                <a:srgbClr val="000000"/>
              </a:solidFill>
              <a:latin typeface="Calibri" panose="020F0502020204030204" pitchFamily="34" charset="0"/>
              <a:ea typeface="Calibri" panose="020F0502020204030204" pitchFamily="34" charset="0"/>
            </a:endParaRPr>
          </a:p>
          <a:p>
            <a:pPr marL="1030288" marR="0" indent="-56515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3a)	Refine placement mechanisms and developmental course sequences in English and math to accelerate students’ progression to college level courses</a:t>
            </a:r>
          </a:p>
          <a:p>
            <a:pPr marL="1030288" marR="0" indent="-565150">
              <a:spcBef>
                <a:spcPts val="0"/>
              </a:spcBef>
              <a:spcAft>
                <a:spcPts val="0"/>
              </a:spcAft>
              <a:buNone/>
            </a:pPr>
            <a:endParaRPr lang="en-US" dirty="0">
              <a:solidFill>
                <a:srgbClr val="000000"/>
              </a:solidFill>
              <a:effectLst/>
              <a:latin typeface="Calibri" panose="020F0502020204030204" pitchFamily="34" charset="0"/>
              <a:ea typeface="Calibri" panose="020F0502020204030204" pitchFamily="34" charset="0"/>
            </a:endParaRPr>
          </a:p>
          <a:p>
            <a:pPr marL="1030288" marR="0" indent="-565150">
              <a:lnSpc>
                <a:spcPct val="100000"/>
              </a:lnSpc>
              <a:spcBef>
                <a:spcPts val="0"/>
              </a:spcBef>
              <a:spcAft>
                <a:spcPts val="0"/>
              </a:spcAft>
              <a:buNone/>
              <a:tabLst>
                <a:tab pos="1030288" algn="l"/>
              </a:tabLst>
            </a:pPr>
            <a:r>
              <a:rPr lang="en-US" dirty="0">
                <a:solidFill>
                  <a:srgbClr val="000000"/>
                </a:solidFill>
                <a:effectLst/>
                <a:latin typeface="Calibri" panose="020F0502020204030204" pitchFamily="34" charset="0"/>
                <a:ea typeface="Calibri" panose="020F0502020204030204" pitchFamily="34" charset="0"/>
              </a:rPr>
              <a:t>3b) 	Maximize the number of courses taught in multiple modalities to accommodate students’ learning styles and schedule </a:t>
            </a:r>
            <a:endParaRPr lang="en-US" dirty="0">
              <a:effectLst/>
              <a:latin typeface="Calibri" panose="020F0502020204030204" pitchFamily="34" charset="0"/>
              <a:ea typeface="Calibri" panose="020F0502020204030204" pitchFamily="34" charset="0"/>
            </a:endParaRPr>
          </a:p>
          <a:p>
            <a:pPr marL="1030288" marR="0" indent="0">
              <a:lnSpc>
                <a:spcPct val="100000"/>
              </a:lnSpc>
              <a:spcBef>
                <a:spcPts val="0"/>
              </a:spcBef>
              <a:spcAft>
                <a:spcPts val="0"/>
              </a:spcAft>
              <a:buNone/>
              <a:tabLst>
                <a:tab pos="573088" algn="l"/>
                <a:tab pos="1144588" algn="l"/>
              </a:tabLst>
            </a:pPr>
            <a:r>
              <a:rPr lang="en-US" sz="1800" dirty="0">
                <a:solidFill>
                  <a:srgbClr val="000000"/>
                </a:solidFill>
                <a:effectLst/>
                <a:latin typeface="Calibri" panose="020F0502020204030204" pitchFamily="34" charset="0"/>
                <a:ea typeface="Calibri" panose="020F0502020204030204" pitchFamily="34" charset="0"/>
              </a:rPr>
              <a:t>(Sources: Environmental Scan, Equity Visioning Forum, Strategic Planning Charette)</a:t>
            </a:r>
            <a:endParaRPr lang="en-US" sz="1800" dirty="0">
              <a:effectLst/>
              <a:latin typeface="Calibri" panose="020F0502020204030204" pitchFamily="34" charset="0"/>
              <a:ea typeface="Calibri" panose="020F0502020204030204" pitchFamily="34" charset="0"/>
            </a:endParaRPr>
          </a:p>
          <a:p>
            <a:pPr marL="457200" lvl="1" indent="0">
              <a:lnSpc>
                <a:spcPct val="100000"/>
              </a:lnSpc>
              <a:spcBef>
                <a:spcPts val="600"/>
              </a:spcBef>
              <a:buNone/>
            </a:pPr>
            <a:endParaRPr lang="en-US" dirty="0"/>
          </a:p>
        </p:txBody>
      </p:sp>
    </p:spTree>
    <p:extLst>
      <p:ext uri="{BB962C8B-B14F-4D97-AF65-F5344CB8AC3E}">
        <p14:creationId xmlns:p14="http://schemas.microsoft.com/office/powerpoint/2010/main" val="174445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57750"/>
            <a:ext cx="10515600" cy="1462968"/>
          </a:xfrm>
        </p:spPr>
        <p:txBody>
          <a:bodyPr/>
          <a:lstStyle/>
          <a:p>
            <a:r>
              <a:rPr lang="en-US" dirty="0">
                <a:latin typeface="+mn-lt"/>
              </a:rPr>
              <a:t>Goal A (continued)</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92959" y="1680270"/>
            <a:ext cx="9659255" cy="4351338"/>
          </a:xfrm>
        </p:spPr>
        <p:txBody>
          <a:bodyPr>
            <a:normAutofit/>
          </a:bodyPr>
          <a:lstStyle/>
          <a:p>
            <a:pPr marL="465138" marR="0" indent="-465138">
              <a:lnSpc>
                <a:spcPct val="100000"/>
              </a:lnSpc>
              <a:spcBef>
                <a:spcPts val="0"/>
              </a:spcBef>
              <a:spcAft>
                <a:spcPts val="600"/>
              </a:spcAft>
              <a:buNone/>
              <a:tabLst>
                <a:tab pos="461963" algn="l"/>
              </a:tabLst>
            </a:pPr>
            <a:r>
              <a:rPr lang="en-US" dirty="0">
                <a:solidFill>
                  <a:srgbClr val="212121"/>
                </a:solidFill>
                <a:effectLst/>
                <a:latin typeface="Calibri" panose="020F0502020204030204" pitchFamily="34" charset="0"/>
                <a:ea typeface="Calibri" panose="020F0502020204030204" pitchFamily="34" charset="0"/>
              </a:rPr>
              <a:t>4.	Ensure all students entering GRC have an assigned mentor/support person for the length of their college career</a:t>
            </a:r>
          </a:p>
          <a:p>
            <a:pPr marL="0" marR="0" indent="0">
              <a:lnSpc>
                <a:spcPct val="100000"/>
              </a:lnSpc>
              <a:spcBef>
                <a:spcPts val="0"/>
              </a:spcBef>
              <a:spcAft>
                <a:spcPts val="0"/>
              </a:spcAft>
              <a:buNone/>
              <a:tabLst>
                <a:tab pos="461963" algn="l"/>
              </a:tabLst>
            </a:pPr>
            <a:r>
              <a:rPr lang="en-US" sz="1200" dirty="0">
                <a:solidFill>
                  <a:srgbClr val="212121"/>
                </a:solidFill>
                <a:latin typeface="Calibri" panose="020F0502020204030204" pitchFamily="34" charset="0"/>
                <a:ea typeface="Calibri" panose="020F0502020204030204" pitchFamily="34" charset="0"/>
              </a:rPr>
              <a:t>	</a:t>
            </a:r>
            <a:r>
              <a:rPr lang="en-US" sz="1800" dirty="0">
                <a:solidFill>
                  <a:srgbClr val="212121"/>
                </a:solidFill>
                <a:effectLst/>
                <a:latin typeface="Calibri" panose="020F0502020204030204" pitchFamily="34" charset="0"/>
                <a:ea typeface="Calibri" panose="020F0502020204030204" pitchFamily="34" charset="0"/>
              </a:rPr>
              <a:t>(Source: Strategic Planning Charette)</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tabLst>
                <a:tab pos="461963" algn="l"/>
              </a:tabLst>
            </a:pPr>
            <a:r>
              <a:rPr lang="en-US" sz="24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465138" marR="0" indent="-465138">
              <a:lnSpc>
                <a:spcPct val="100000"/>
              </a:lnSpc>
              <a:spcBef>
                <a:spcPts val="0"/>
              </a:spcBef>
              <a:spcAft>
                <a:spcPts val="600"/>
              </a:spcAft>
              <a:buNone/>
              <a:tabLst>
                <a:tab pos="461963" algn="l"/>
              </a:tabLst>
            </a:pPr>
            <a:r>
              <a:rPr lang="en-US" dirty="0">
                <a:solidFill>
                  <a:srgbClr val="000000"/>
                </a:solidFill>
                <a:effectLst/>
                <a:latin typeface="Calibri" panose="020F0502020204030204" pitchFamily="34" charset="0"/>
                <a:ea typeface="Calibri" panose="020F0502020204030204" pitchFamily="34" charset="0"/>
              </a:rPr>
              <a:t>5.	Update campus signage to ensure that it a) reflects students' diverse languages and identities b) helps students locate the services they need</a:t>
            </a:r>
            <a:endParaRPr lang="en-US" dirty="0">
              <a:latin typeface="Calibri" panose="020F0502020204030204" pitchFamily="34" charset="0"/>
              <a:ea typeface="Calibri" panose="020F0502020204030204" pitchFamily="34" charset="0"/>
            </a:endParaRPr>
          </a:p>
          <a:p>
            <a:pPr marL="0" marR="0" indent="0">
              <a:lnSpc>
                <a:spcPct val="100000"/>
              </a:lnSpc>
              <a:spcBef>
                <a:spcPts val="0"/>
              </a:spcBef>
              <a:spcAft>
                <a:spcPts val="0"/>
              </a:spcAft>
              <a:buNone/>
              <a:tabLst>
                <a:tab pos="461963" algn="l"/>
              </a:tabLst>
            </a:pPr>
            <a:r>
              <a:rPr lang="en-US" sz="1200" dirty="0">
                <a:solidFill>
                  <a:srgbClr val="000000"/>
                </a:solidFill>
                <a:latin typeface="Helvetica" panose="020B0604020202020204" pitchFamily="34" charset="0"/>
                <a:ea typeface="Calibri" panose="020F0502020204030204" pitchFamily="34" charset="0"/>
              </a:rPr>
              <a:t>	</a:t>
            </a:r>
            <a:r>
              <a:rPr lang="en-US" sz="1800" dirty="0">
                <a:solidFill>
                  <a:srgbClr val="000000"/>
                </a:solidFill>
                <a:effectLst/>
                <a:latin typeface="Helvetica" panose="020B0604020202020204" pitchFamily="34" charset="0"/>
                <a:ea typeface="Calibri" panose="020F0502020204030204" pitchFamily="34" charset="0"/>
              </a:rPr>
              <a:t>(Sources: Environmental Scan, Equity Visioning Forum, Strategic Planning Charette)</a:t>
            </a:r>
            <a:endParaRPr lang="en-US" sz="1800" dirty="0">
              <a:effectLst/>
              <a:latin typeface="Calibri" panose="020F0502020204030204" pitchFamily="34" charset="0"/>
              <a:ea typeface="Calibri" panose="020F0502020204030204" pitchFamily="34" charset="0"/>
            </a:endParaRPr>
          </a:p>
          <a:p>
            <a:pPr marL="457200" lvl="1" indent="0">
              <a:lnSpc>
                <a:spcPct val="100000"/>
              </a:lnSpc>
              <a:spcBef>
                <a:spcPts val="600"/>
              </a:spcBef>
              <a:buNone/>
            </a:pPr>
            <a:endParaRPr lang="en-US" dirty="0"/>
          </a:p>
        </p:txBody>
      </p:sp>
    </p:spTree>
    <p:extLst>
      <p:ext uri="{BB962C8B-B14F-4D97-AF65-F5344CB8AC3E}">
        <p14:creationId xmlns:p14="http://schemas.microsoft.com/office/powerpoint/2010/main" val="106173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356658"/>
            <a:ext cx="8732886" cy="3600986"/>
          </a:xfrm>
          <a:prstGeom prst="rect">
            <a:avLst/>
          </a:prstGeom>
          <a:noFill/>
        </p:spPr>
        <p:txBody>
          <a:bodyPr wrap="square" rtlCol="0">
            <a:spAutoFit/>
          </a:bodyPr>
          <a:lstStyle/>
          <a:p>
            <a:pPr algn="ctr"/>
            <a:r>
              <a:rPr lang="en-US" sz="5400" b="1" dirty="0">
                <a:solidFill>
                  <a:schemeClr val="bg1"/>
                </a:solidFill>
              </a:rPr>
              <a:t>Goal B: Teaching and Learning</a:t>
            </a:r>
          </a:p>
          <a:p>
            <a:pPr algn="ctr"/>
            <a:endParaRPr lang="en-US" sz="5400" b="1" dirty="0">
              <a:solidFill>
                <a:schemeClr val="bg1"/>
              </a:solidFill>
            </a:endParaRPr>
          </a:p>
          <a:p>
            <a:pPr algn="ctr"/>
            <a:r>
              <a:rPr lang="en-US" sz="4000" dirty="0">
                <a:solidFill>
                  <a:schemeClr val="bg1"/>
                </a:solidFill>
              </a:rPr>
              <a:t>Ensure that All Teaching and Learning Processes Embody Equity-Centered Principles</a:t>
            </a:r>
          </a:p>
        </p:txBody>
      </p:sp>
    </p:spTree>
    <p:extLst>
      <p:ext uri="{BB962C8B-B14F-4D97-AF65-F5344CB8AC3E}">
        <p14:creationId xmlns:p14="http://schemas.microsoft.com/office/powerpoint/2010/main" val="127354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57750"/>
            <a:ext cx="10515600" cy="1622520"/>
          </a:xfrm>
        </p:spPr>
        <p:txBody>
          <a:bodyPr>
            <a:normAutofit fontScale="90000"/>
          </a:bodyPr>
          <a:lstStyle/>
          <a:p>
            <a:r>
              <a:rPr lang="en-US" sz="4400" dirty="0">
                <a:latin typeface="+mn-lt"/>
              </a:rPr>
              <a:t>Goal B </a:t>
            </a:r>
            <a:br>
              <a:rPr lang="en-US" dirty="0">
                <a:latin typeface="+mn-lt"/>
              </a:rPr>
            </a:br>
            <a:r>
              <a:rPr lang="en-US" sz="3600" dirty="0">
                <a:solidFill>
                  <a:schemeClr val="tx1"/>
                </a:solidFill>
                <a:latin typeface="+mn-lt"/>
              </a:rPr>
              <a:t>Area 1: Instruction, Professional Development, and Student Support</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88648" y="1975834"/>
            <a:ext cx="9659255" cy="4351338"/>
          </a:xfrm>
        </p:spPr>
        <p:txBody>
          <a:bodyPr>
            <a:normAutofit fontScale="92500" lnSpcReduction="10000"/>
          </a:bodyPr>
          <a:lstStyle/>
          <a:p>
            <a:pPr>
              <a:lnSpc>
                <a:spcPct val="100000"/>
              </a:lnSpc>
              <a:spcBef>
                <a:spcPts val="600"/>
              </a:spcBef>
            </a:pPr>
            <a:r>
              <a:rPr lang="en-US" b="1" dirty="0"/>
              <a:t>Systematic Professional Development: </a:t>
            </a:r>
            <a:r>
              <a:rPr lang="en-US" dirty="0"/>
              <a:t>Implement a robust, collegewide center of teaching and learning with programming that supports excellence via professional development in high-impact practices for faculty and staff.  Ensure that Green River College faculty and staff are trained in equity-centered and inclusive approaches.</a:t>
            </a:r>
            <a:br>
              <a:rPr lang="en-US" sz="1800" dirty="0">
                <a:effectLst/>
                <a:latin typeface="Calibri" panose="020F0502020204030204" pitchFamily="34" charset="0"/>
                <a:ea typeface="Calibri" panose="020F0502020204030204" pitchFamily="34" charset="0"/>
                <a:cs typeface="Calibri" panose="020F0502020204030204" pitchFamily="34" charset="0"/>
              </a:rPr>
            </a:br>
            <a:br>
              <a:rPr lang="en-US" sz="900" dirty="0">
                <a:effectLst/>
                <a:latin typeface="Calibri" panose="020F0502020204030204" pitchFamily="34" charset="0"/>
                <a:ea typeface="Calibri" panose="020F0502020204030204" pitchFamily="34" charset="0"/>
                <a:cs typeface="Calibri" panose="020F0502020204030204" pitchFamily="34" charset="0"/>
              </a:rPr>
            </a:br>
            <a:r>
              <a:rPr lang="en-US" sz="1400" i="1" dirty="0">
                <a:effectLst/>
                <a:latin typeface="Calibri" panose="020F0502020204030204" pitchFamily="34" charset="0"/>
                <a:ea typeface="Calibri" panose="020F0502020204030204" pitchFamily="34" charset="0"/>
                <a:cs typeface="Calibri" panose="020F0502020204030204" pitchFamily="34" charset="0"/>
              </a:rPr>
              <a:t>(Source: Strategic Planning Charrette) </a:t>
            </a:r>
          </a:p>
          <a:p>
            <a:pPr>
              <a:lnSpc>
                <a:spcPct val="100000"/>
              </a:lnSpc>
              <a:spcBef>
                <a:spcPts val="600"/>
              </a:spcBef>
            </a:pPr>
            <a:r>
              <a:rPr lang="en-US" b="1" dirty="0"/>
              <a:t>Balancing Course Modalities: </a:t>
            </a:r>
            <a:r>
              <a:rPr lang="en-US" dirty="0"/>
              <a:t>Balance course offering between on-campus, online, and hybrid classes; maximize opportunities for students with diverse course needs while maintaining the best of what we’ve gained during the campus closure.</a:t>
            </a:r>
            <a:br>
              <a:rPr lang="en-US" sz="1800" b="0" i="0" dirty="0">
                <a:solidFill>
                  <a:srgbClr val="000000"/>
                </a:solidFill>
                <a:effectLst/>
                <a:latin typeface="Calibri" panose="020F0502020204030204" pitchFamily="34" charset="0"/>
              </a:rPr>
            </a:br>
            <a:br>
              <a:rPr lang="en-US" sz="900" b="0" i="0" dirty="0">
                <a:solidFill>
                  <a:srgbClr val="000000"/>
                </a:solidFill>
                <a:effectLst/>
                <a:latin typeface="Calibri" panose="020F0502020204030204" pitchFamily="34" charset="0"/>
              </a:rPr>
            </a:br>
            <a:r>
              <a:rPr lang="en-US" sz="1400" i="1" dirty="0">
                <a:latin typeface="Calibri" panose="020F0502020204030204" pitchFamily="34" charset="0"/>
                <a:cs typeface="Calibri" panose="020F0502020204030204" pitchFamily="34" charset="0"/>
              </a:rPr>
              <a:t>(Sources: Strategic Planning Charrette, items 8, 9, 12) </a:t>
            </a:r>
          </a:p>
          <a:p>
            <a:pPr lvl="1">
              <a:lnSpc>
                <a:spcPct val="100000"/>
              </a:lnSpc>
              <a:spcBef>
                <a:spcPts val="600"/>
              </a:spcBef>
            </a:pPr>
            <a:endParaRPr lang="en-US" dirty="0"/>
          </a:p>
        </p:txBody>
      </p:sp>
    </p:spTree>
    <p:extLst>
      <p:ext uri="{BB962C8B-B14F-4D97-AF65-F5344CB8AC3E}">
        <p14:creationId xmlns:p14="http://schemas.microsoft.com/office/powerpoint/2010/main" val="398888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48419"/>
            <a:ext cx="10515600" cy="1462968"/>
          </a:xfrm>
        </p:spPr>
        <p:txBody>
          <a:bodyPr>
            <a:normAutofit fontScale="90000"/>
          </a:bodyPr>
          <a:lstStyle/>
          <a:p>
            <a:r>
              <a:rPr lang="en-US" sz="4400" dirty="0">
                <a:latin typeface="+mn-lt"/>
              </a:rPr>
              <a:t>Goal B </a:t>
            </a:r>
            <a:br>
              <a:rPr lang="en-US" dirty="0">
                <a:latin typeface="+mn-lt"/>
              </a:rPr>
            </a:br>
            <a:r>
              <a:rPr lang="en-US" dirty="0">
                <a:solidFill>
                  <a:schemeClr val="tx1"/>
                </a:solidFill>
                <a:latin typeface="+mn-lt"/>
              </a:rPr>
              <a:t>Area 2: College Culture and Community Outreach</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92959" y="1586959"/>
            <a:ext cx="9659255" cy="4487265"/>
          </a:xfrm>
        </p:spPr>
        <p:txBody>
          <a:bodyPr>
            <a:normAutofit fontScale="85000" lnSpcReduction="10000"/>
          </a:bodyPr>
          <a:lstStyle/>
          <a:p>
            <a:pPr>
              <a:lnSpc>
                <a:spcPct val="110000"/>
              </a:lnSpc>
              <a:spcBef>
                <a:spcPts val="600"/>
              </a:spcBef>
            </a:pPr>
            <a:r>
              <a:rPr lang="en-US" b="1" dirty="0"/>
              <a:t>College Culture: </a:t>
            </a:r>
            <a:r>
              <a:rPr lang="en-US" dirty="0"/>
              <a:t>Build a campus culture of trust through routine professional development, mentorship, and relationship building for all faculty and staff; encourage communication, self-reflection, sharing of stories, and safe spaces from which to fight oppression. </a:t>
            </a:r>
            <a:br>
              <a:rPr lang="en-US" sz="1800" b="0" i="0" dirty="0">
                <a:solidFill>
                  <a:srgbClr val="000000"/>
                </a:solidFill>
                <a:effectLst/>
                <a:latin typeface="Calibri" panose="020F0502020204030204" pitchFamily="34" charset="0"/>
              </a:rPr>
            </a:br>
            <a:br>
              <a:rPr lang="en-US" sz="1400" b="0" i="0" dirty="0">
                <a:solidFill>
                  <a:srgbClr val="000000"/>
                </a:solidFill>
                <a:effectLst/>
                <a:latin typeface="Calibri" panose="020F0502020204030204" pitchFamily="34" charset="0"/>
              </a:rPr>
            </a:br>
            <a:r>
              <a:rPr lang="en-US" sz="1400" b="0" i="1" dirty="0">
                <a:solidFill>
                  <a:srgbClr val="000000"/>
                </a:solidFill>
                <a:effectLst/>
                <a:latin typeface="Calibri" panose="020F0502020204030204" pitchFamily="34" charset="0"/>
              </a:rPr>
              <a:t>(Sources: Strategic Planning Charrette, items 17, 19, 20; 21, 23, 24, 25, 37, 45, and 47; Equity Visioning Forum, item 18)</a:t>
            </a:r>
            <a:r>
              <a:rPr lang="en-US" sz="1400" b="0" i="0" dirty="0">
                <a:solidFill>
                  <a:srgbClr val="000000"/>
                </a:solidFill>
                <a:effectLst/>
                <a:latin typeface="Calibri" panose="020F0502020204030204" pitchFamily="34" charset="0"/>
              </a:rPr>
              <a:t> </a:t>
            </a:r>
          </a:p>
          <a:p>
            <a:pPr>
              <a:lnSpc>
                <a:spcPct val="110000"/>
              </a:lnSpc>
              <a:spcBef>
                <a:spcPts val="1200"/>
              </a:spcBef>
            </a:pPr>
            <a:r>
              <a:rPr lang="en-US" b="1" dirty="0"/>
              <a:t>Community Connections</a:t>
            </a:r>
            <a:r>
              <a:rPr lang="en-US" dirty="0"/>
              <a:t>: </a:t>
            </a:r>
            <a:r>
              <a:rPr lang="en-US" sz="2800" b="0" i="0" dirty="0">
                <a:effectLst/>
                <a:latin typeface="Calibri" panose="020F0502020204030204" pitchFamily="34" charset="0"/>
              </a:rPr>
              <a:t>Increase and deepen connections with our external partners and communities, including K-12, to understand their diverse needs so that the college can (1) link student instruction to diverse community needs and (2) provide faculty and staff training and support with input from different groups who focus on equity and social justice.</a:t>
            </a:r>
            <a:br>
              <a:rPr lang="en-US" sz="1800" b="0" i="0" dirty="0">
                <a:solidFill>
                  <a:srgbClr val="000000"/>
                </a:solidFill>
                <a:effectLst/>
                <a:latin typeface="Calibri" panose="020F0502020204030204" pitchFamily="34" charset="0"/>
              </a:rPr>
            </a:br>
            <a:br>
              <a:rPr lang="en-US" sz="900" b="0" i="0" dirty="0">
                <a:solidFill>
                  <a:srgbClr val="000000"/>
                </a:solidFill>
                <a:effectLst/>
                <a:latin typeface="Calibri" panose="020F0502020204030204" pitchFamily="34" charset="0"/>
              </a:rPr>
            </a:br>
            <a:r>
              <a:rPr lang="en-US" sz="1500" b="0" i="1" dirty="0">
                <a:solidFill>
                  <a:srgbClr val="000000"/>
                </a:solidFill>
                <a:effectLst/>
                <a:latin typeface="Calibri" panose="020F0502020204030204" pitchFamily="34" charset="0"/>
              </a:rPr>
              <a:t>(Sources: Environmental Scan—Key Stakeholder Interviews, item 7; Equity Visioning Forum, items 28 and 44; Environmental Scan—External Focus Group item 29, Strategic Planning Charrette, items 42 and 43)</a:t>
            </a:r>
            <a:endParaRPr lang="en-US" dirty="0"/>
          </a:p>
        </p:txBody>
      </p:sp>
    </p:spTree>
    <p:extLst>
      <p:ext uri="{BB962C8B-B14F-4D97-AF65-F5344CB8AC3E}">
        <p14:creationId xmlns:p14="http://schemas.microsoft.com/office/powerpoint/2010/main" val="240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3" y="205438"/>
            <a:ext cx="10515600" cy="1462968"/>
          </a:xfrm>
        </p:spPr>
        <p:txBody>
          <a:bodyPr>
            <a:normAutofit fontScale="90000"/>
          </a:bodyPr>
          <a:lstStyle/>
          <a:p>
            <a:r>
              <a:rPr lang="en-US" sz="4400" dirty="0">
                <a:latin typeface="+mn-lt"/>
              </a:rPr>
              <a:t>Goal B</a:t>
            </a:r>
            <a:br>
              <a:rPr lang="en-US" dirty="0">
                <a:latin typeface="+mn-lt"/>
              </a:rPr>
            </a:br>
            <a:r>
              <a:rPr lang="en-US" dirty="0">
                <a:solidFill>
                  <a:schemeClr val="tx1"/>
                </a:solidFill>
                <a:latin typeface="+mn-lt"/>
              </a:rPr>
              <a:t>Area 3: Hiring &amp; Labor</a:t>
            </a:r>
            <a:br>
              <a:rPr lang="en-US" dirty="0">
                <a:solidFill>
                  <a:schemeClr val="tx1"/>
                </a:solidFill>
                <a:latin typeface="+mn-lt"/>
              </a:rPr>
            </a:br>
            <a:r>
              <a:rPr lang="en-US" dirty="0">
                <a:solidFill>
                  <a:schemeClr val="tx1"/>
                </a:solidFill>
                <a:latin typeface="+mn-lt"/>
              </a:rPr>
              <a:t>Area 4: Assessment &amp; Operations</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800723" y="2013527"/>
            <a:ext cx="9770861" cy="4102060"/>
          </a:xfrm>
        </p:spPr>
        <p:txBody>
          <a:bodyPr>
            <a:normAutofit fontScale="85000" lnSpcReduction="20000"/>
          </a:bodyPr>
          <a:lstStyle/>
          <a:p>
            <a:pPr>
              <a:lnSpc>
                <a:spcPct val="100000"/>
              </a:lnSpc>
              <a:spcBef>
                <a:spcPts val="1200"/>
              </a:spcBef>
            </a:pPr>
            <a:r>
              <a:rPr lang="en-US" b="1" dirty="0"/>
              <a:t>Hiring, Retention, Labor and Compensation: </a:t>
            </a:r>
            <a:r>
              <a:rPr lang="en-US" dirty="0"/>
              <a:t>Actively push for diverse applicant pools for job opportunities, support faculty and staff diverse identities in the face of scrutiny by students or other community members and ensure that faculty and staff have equal opportunities for equal compensation of labor. Assess and track retention of underrepresented staff and faculty, especially staff and faculty of color. </a:t>
            </a:r>
            <a:br>
              <a:rPr lang="en-US" sz="1800" b="0" i="0" dirty="0">
                <a:solidFill>
                  <a:srgbClr val="000000"/>
                </a:solidFill>
                <a:effectLst/>
                <a:latin typeface="Calibri" panose="020F0502020204030204" pitchFamily="34" charset="0"/>
              </a:rPr>
            </a:br>
            <a:br>
              <a:rPr lang="en-US" sz="1400" b="0" i="0" dirty="0">
                <a:solidFill>
                  <a:srgbClr val="000000"/>
                </a:solidFill>
                <a:effectLst/>
                <a:latin typeface="Calibri" panose="020F0502020204030204" pitchFamily="34" charset="0"/>
              </a:rPr>
            </a:br>
            <a:r>
              <a:rPr lang="en-US" sz="1400" b="0" i="1" dirty="0">
                <a:solidFill>
                  <a:srgbClr val="000000"/>
                </a:solidFill>
                <a:effectLst/>
                <a:latin typeface="Calibri" panose="020F0502020204030204" pitchFamily="34" charset="0"/>
              </a:rPr>
              <a:t>(Sources: Equity Visioning Forum item 18; Strategic Planning Charrette, items 17 and 47).</a:t>
            </a:r>
            <a:endParaRPr lang="en-US" sz="1400" b="0" i="0" dirty="0">
              <a:solidFill>
                <a:srgbClr val="000000"/>
              </a:solidFill>
              <a:effectLst/>
              <a:latin typeface="Calibri" panose="020F0502020204030204" pitchFamily="34" charset="0"/>
            </a:endParaRPr>
          </a:p>
          <a:p>
            <a:pPr>
              <a:lnSpc>
                <a:spcPct val="100000"/>
              </a:lnSpc>
              <a:spcBef>
                <a:spcPts val="1200"/>
              </a:spcBef>
            </a:pPr>
            <a:r>
              <a:rPr lang="en-US" b="1" dirty="0"/>
              <a:t>Assessment and Operations</a:t>
            </a:r>
            <a:r>
              <a:rPr lang="en-US" dirty="0"/>
              <a:t>: Develop Green River College operations with transparency, openness, diversity, equity, and inclusion in mind. Break down silos across areas. Assessments of college programs and departments should include measures of diversity, equity, and inclusion.</a:t>
            </a:r>
            <a:br>
              <a:rPr lang="en-US" sz="1800" b="0" i="0" dirty="0">
                <a:solidFill>
                  <a:srgbClr val="000000"/>
                </a:solidFill>
                <a:effectLst/>
                <a:latin typeface="Calibri" panose="020F0502020204030204" pitchFamily="34" charset="0"/>
              </a:rPr>
            </a:br>
            <a:br>
              <a:rPr lang="en-US" sz="900" b="0" i="0" dirty="0">
                <a:solidFill>
                  <a:srgbClr val="000000"/>
                </a:solidFill>
                <a:effectLst/>
                <a:latin typeface="Calibri" panose="020F0502020204030204" pitchFamily="34" charset="0"/>
              </a:rPr>
            </a:br>
            <a:r>
              <a:rPr lang="en-US" sz="1500" b="0" i="1" dirty="0">
                <a:solidFill>
                  <a:srgbClr val="000000"/>
                </a:solidFill>
                <a:effectLst/>
                <a:latin typeface="Calibri" panose="020F0502020204030204" pitchFamily="34" charset="0"/>
              </a:rPr>
              <a:t>(Sources: Environmental Scan—Key Stakeholders, items 13 and 27; Strategic Planning Charrette, items 525, 37, 38, 39, 46, 48). </a:t>
            </a:r>
            <a:endParaRPr lang="en-US" dirty="0"/>
          </a:p>
        </p:txBody>
      </p:sp>
    </p:spTree>
    <p:extLst>
      <p:ext uri="{BB962C8B-B14F-4D97-AF65-F5344CB8AC3E}">
        <p14:creationId xmlns:p14="http://schemas.microsoft.com/office/powerpoint/2010/main" val="307746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1774766"/>
            <a:ext cx="8732886" cy="4801314"/>
          </a:xfrm>
          <a:prstGeom prst="rect">
            <a:avLst/>
          </a:prstGeom>
          <a:noFill/>
        </p:spPr>
        <p:txBody>
          <a:bodyPr wrap="square" rtlCol="0">
            <a:spAutoFit/>
          </a:bodyPr>
          <a:lstStyle/>
          <a:p>
            <a:pPr algn="ctr"/>
            <a:r>
              <a:rPr lang="en-US" sz="5400" b="1" dirty="0">
                <a:solidFill>
                  <a:schemeClr val="bg1"/>
                </a:solidFill>
              </a:rPr>
              <a:t>Goal C: Educational Programs and Support Services</a:t>
            </a:r>
          </a:p>
          <a:p>
            <a:pPr algn="ctr"/>
            <a:endParaRPr lang="en-US" sz="5400" b="1" dirty="0">
              <a:solidFill>
                <a:schemeClr val="bg1"/>
              </a:solidFill>
            </a:endParaRPr>
          </a:p>
          <a:p>
            <a:pPr algn="ctr"/>
            <a:r>
              <a:rPr lang="en-US" sz="3600" dirty="0">
                <a:solidFill>
                  <a:schemeClr val="bg1"/>
                </a:solidFill>
              </a:rPr>
              <a:t>Provide the Full Range of Educational and Support Programs and Services Needed to Allow Students to Meet Their Educational, Career and Personal Goals</a:t>
            </a:r>
          </a:p>
        </p:txBody>
      </p:sp>
    </p:spTree>
    <p:extLst>
      <p:ext uri="{BB962C8B-B14F-4D97-AF65-F5344CB8AC3E}">
        <p14:creationId xmlns:p14="http://schemas.microsoft.com/office/powerpoint/2010/main" val="279049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736459" y="313458"/>
            <a:ext cx="10515600" cy="1462968"/>
          </a:xfrm>
        </p:spPr>
        <p:txBody>
          <a:bodyPr>
            <a:normAutofit/>
          </a:bodyPr>
          <a:lstStyle/>
          <a:p>
            <a:r>
              <a:rPr lang="en-US" dirty="0">
                <a:latin typeface="+mn-lt"/>
              </a:rPr>
              <a:t>Overview of Goal C:</a:t>
            </a:r>
            <a:br>
              <a:rPr lang="en-US" dirty="0">
                <a:latin typeface="+mn-lt"/>
              </a:rPr>
            </a:br>
            <a:r>
              <a:rPr lang="en-US" sz="3600" dirty="0">
                <a:solidFill>
                  <a:schemeClr val="tx1"/>
                </a:solidFill>
                <a:latin typeface="+mn-lt"/>
              </a:rPr>
              <a:t>Educational Programs and Support Services</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36459" y="2007771"/>
            <a:ext cx="9659255" cy="4351338"/>
          </a:xfrm>
        </p:spPr>
        <p:txBody>
          <a:bodyPr vert="horz" lIns="91440" tIns="45720" rIns="91440" bIns="45720" rtlCol="0" anchor="t">
            <a:normAutofit/>
          </a:bodyPr>
          <a:lstStyle/>
          <a:p>
            <a:r>
              <a:rPr lang="en-US" sz="3200" dirty="0">
                <a:ea typeface="+mn-lt"/>
                <a:cs typeface="+mn-lt"/>
              </a:rPr>
              <a:t>Aligning our educational offerings with student and community educational needs and priorities </a:t>
            </a:r>
            <a:endParaRPr lang="en-US" sz="3200" dirty="0">
              <a:cs typeface="Calibri"/>
            </a:endParaRPr>
          </a:p>
          <a:p>
            <a:r>
              <a:rPr lang="en-US" sz="3200" dirty="0">
                <a:ea typeface="+mn-lt"/>
                <a:cs typeface="+mn-lt"/>
              </a:rPr>
              <a:t>Strengthening connections with local and regional employers </a:t>
            </a:r>
            <a:endParaRPr lang="en-US" sz="3200" dirty="0"/>
          </a:p>
          <a:p>
            <a:r>
              <a:rPr lang="en-US" sz="3200" dirty="0">
                <a:ea typeface="+mn-lt"/>
                <a:cs typeface="+mn-lt"/>
              </a:rPr>
              <a:t>Providing the full range of support programs to enable students to continue advancing on their educational, career and personal goals</a:t>
            </a:r>
            <a:endParaRPr lang="en-US" sz="3200" dirty="0"/>
          </a:p>
          <a:p>
            <a:pPr>
              <a:lnSpc>
                <a:spcPct val="100000"/>
              </a:lnSpc>
              <a:spcBef>
                <a:spcPts val="600"/>
              </a:spcBef>
            </a:pPr>
            <a:endParaRPr lang="en-US" dirty="0">
              <a:cs typeface="Calibri"/>
            </a:endParaRPr>
          </a:p>
          <a:p>
            <a:endParaRPr lang="en-US" dirty="0"/>
          </a:p>
        </p:txBody>
      </p:sp>
    </p:spTree>
    <p:extLst>
      <p:ext uri="{BB962C8B-B14F-4D97-AF65-F5344CB8AC3E}">
        <p14:creationId xmlns:p14="http://schemas.microsoft.com/office/powerpoint/2010/main" val="214742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1754326"/>
          </a:xfrm>
          <a:prstGeom prst="rect">
            <a:avLst/>
          </a:prstGeom>
          <a:noFill/>
        </p:spPr>
        <p:txBody>
          <a:bodyPr wrap="square" rtlCol="0">
            <a:spAutoFit/>
          </a:bodyPr>
          <a:lstStyle/>
          <a:p>
            <a:pPr algn="ctr"/>
            <a:r>
              <a:rPr lang="en-US" sz="5400" b="1" dirty="0">
                <a:solidFill>
                  <a:schemeClr val="bg1"/>
                </a:solidFill>
              </a:rPr>
              <a:t>Project Overview and Status</a:t>
            </a:r>
          </a:p>
          <a:p>
            <a:pPr algn="ctr"/>
            <a:endParaRPr lang="en-US" sz="5400" b="1" dirty="0">
              <a:solidFill>
                <a:schemeClr val="bg1"/>
              </a:solidFill>
            </a:endParaRPr>
          </a:p>
        </p:txBody>
      </p:sp>
    </p:spTree>
    <p:extLst>
      <p:ext uri="{BB962C8B-B14F-4D97-AF65-F5344CB8AC3E}">
        <p14:creationId xmlns:p14="http://schemas.microsoft.com/office/powerpoint/2010/main" val="3475059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8F71-A0DD-4DF1-8A2C-E2874ED64A39}"/>
              </a:ext>
            </a:extLst>
          </p:cNvPr>
          <p:cNvSpPr>
            <a:spLocks noGrp="1"/>
          </p:cNvSpPr>
          <p:nvPr>
            <p:ph type="title"/>
          </p:nvPr>
        </p:nvSpPr>
        <p:spPr>
          <a:xfrm>
            <a:off x="838200" y="184727"/>
            <a:ext cx="10515600" cy="1505961"/>
          </a:xfrm>
        </p:spPr>
        <p:txBody>
          <a:bodyPr>
            <a:normAutofit/>
          </a:bodyPr>
          <a:lstStyle/>
          <a:p>
            <a:r>
              <a:rPr lang="en-US" dirty="0">
                <a:latin typeface="+mn-lt"/>
                <a:cs typeface="Calibri Light"/>
              </a:rPr>
              <a:t>Goal C</a:t>
            </a:r>
            <a:br>
              <a:rPr lang="en-US" dirty="0">
                <a:latin typeface="+mn-lt"/>
                <a:cs typeface="Calibri Light"/>
              </a:rPr>
            </a:br>
            <a:r>
              <a:rPr lang="en-US" dirty="0">
                <a:solidFill>
                  <a:schemeClr val="tx1"/>
                </a:solidFill>
                <a:latin typeface="+mn-lt"/>
                <a:cs typeface="Calibri Light"/>
              </a:rPr>
              <a:t>Educational Programs and Support Services</a:t>
            </a:r>
            <a:endParaRPr lang="en-US" dirty="0">
              <a:solidFill>
                <a:schemeClr val="tx1"/>
              </a:solidFill>
              <a:latin typeface="+mn-lt"/>
            </a:endParaRPr>
          </a:p>
        </p:txBody>
      </p:sp>
      <p:sp>
        <p:nvSpPr>
          <p:cNvPr id="3" name="Content Placeholder 2">
            <a:extLst>
              <a:ext uri="{FF2B5EF4-FFF2-40B4-BE49-F238E27FC236}">
                <a16:creationId xmlns:a16="http://schemas.microsoft.com/office/drawing/2014/main" id="{0D5BEF84-1AA1-4244-9F43-663E31A5C018}"/>
              </a:ext>
            </a:extLst>
          </p:cNvPr>
          <p:cNvSpPr>
            <a:spLocks noGrp="1"/>
          </p:cNvSpPr>
          <p:nvPr>
            <p:ph idx="1"/>
          </p:nvPr>
        </p:nvSpPr>
        <p:spPr>
          <a:xfrm>
            <a:off x="838200" y="2147048"/>
            <a:ext cx="10515600" cy="4351338"/>
          </a:xfrm>
        </p:spPr>
        <p:txBody>
          <a:bodyPr vert="horz" lIns="91440" tIns="45720" rIns="91440" bIns="45720" rtlCol="0" anchor="t">
            <a:normAutofit/>
          </a:bodyPr>
          <a:lstStyle/>
          <a:p>
            <a:r>
              <a:rPr lang="en-US" b="1" dirty="0">
                <a:ea typeface="+mn-lt"/>
                <a:cs typeface="+mn-lt"/>
              </a:rPr>
              <a:t>OBJECTIVE 1: </a:t>
            </a:r>
            <a:r>
              <a:rPr lang="en-US" dirty="0">
                <a:ea typeface="+mn-lt"/>
                <a:cs typeface="+mn-lt"/>
              </a:rPr>
              <a:t>Support student pathways and transitions to, through, and beyond at Green River College </a:t>
            </a:r>
          </a:p>
          <a:p>
            <a:pPr marL="0" indent="0">
              <a:buNone/>
            </a:pPr>
            <a:endParaRPr lang="en-US" dirty="0">
              <a:ea typeface="+mn-lt"/>
              <a:cs typeface="+mn-lt"/>
            </a:endParaRPr>
          </a:p>
          <a:p>
            <a:r>
              <a:rPr lang="en-US" b="1" dirty="0">
                <a:ea typeface="+mn-lt"/>
                <a:cs typeface="+mn-lt"/>
              </a:rPr>
              <a:t>OBJECTIVE 2: </a:t>
            </a:r>
            <a:r>
              <a:rPr lang="en-US" dirty="0">
                <a:ea typeface="+mn-lt"/>
                <a:cs typeface="+mn-lt"/>
              </a:rPr>
              <a:t>Streamline student support service delivery and awareness by engaging and educating students, faculty, and staff</a:t>
            </a:r>
          </a:p>
          <a:p>
            <a:pPr marL="0" indent="0">
              <a:buNone/>
            </a:pPr>
            <a:endParaRPr lang="en-US" dirty="0">
              <a:ea typeface="+mn-lt"/>
              <a:cs typeface="+mn-lt"/>
            </a:endParaRPr>
          </a:p>
          <a:p>
            <a:r>
              <a:rPr lang="en-US" b="1" dirty="0">
                <a:ea typeface="+mn-lt"/>
                <a:cs typeface="+mn-lt"/>
              </a:rPr>
              <a:t>OBJECTIVE 3: </a:t>
            </a:r>
            <a:r>
              <a:rPr lang="en-US" dirty="0">
                <a:ea typeface="+mn-lt"/>
                <a:cs typeface="+mn-lt"/>
              </a:rPr>
              <a:t>Build a robust career services department and increase pre-employment activities that prepare all students for professional opportunities and strengthen industry partnerships </a:t>
            </a:r>
          </a:p>
        </p:txBody>
      </p:sp>
    </p:spTree>
    <p:extLst>
      <p:ext uri="{BB962C8B-B14F-4D97-AF65-F5344CB8AC3E}">
        <p14:creationId xmlns:p14="http://schemas.microsoft.com/office/powerpoint/2010/main" val="265291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8155-26B7-48C1-A08D-243D550AE6A5}"/>
              </a:ext>
            </a:extLst>
          </p:cNvPr>
          <p:cNvSpPr>
            <a:spLocks noGrp="1"/>
          </p:cNvSpPr>
          <p:nvPr>
            <p:ph type="title"/>
          </p:nvPr>
        </p:nvSpPr>
        <p:spPr>
          <a:xfrm>
            <a:off x="838200" y="365125"/>
            <a:ext cx="10515600" cy="641639"/>
          </a:xfrm>
        </p:spPr>
        <p:txBody>
          <a:bodyPr vert="horz" lIns="91440" tIns="45720" rIns="91440" bIns="45720" rtlCol="0" anchor="ctr">
            <a:noAutofit/>
          </a:bodyPr>
          <a:lstStyle/>
          <a:p>
            <a:endParaRPr lang="en-US" dirty="0">
              <a:cs typeface="Calibri Light"/>
            </a:endParaRPr>
          </a:p>
          <a:p>
            <a:r>
              <a:rPr lang="en-US" dirty="0">
                <a:latin typeface="+mn-lt"/>
                <a:ea typeface="+mj-lt"/>
                <a:cs typeface="+mj-lt"/>
              </a:rPr>
              <a:t>Goal C</a:t>
            </a:r>
            <a:endParaRPr lang="en-US" b="0" dirty="0">
              <a:latin typeface="+mn-lt"/>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DEA569CB-CD6F-4EC2-868B-737941EBF965}"/>
              </a:ext>
            </a:extLst>
          </p:cNvPr>
          <p:cNvSpPr>
            <a:spLocks noGrp="1"/>
          </p:cNvSpPr>
          <p:nvPr>
            <p:ph idx="1"/>
          </p:nvPr>
        </p:nvSpPr>
        <p:spPr>
          <a:xfrm>
            <a:off x="838200" y="1006765"/>
            <a:ext cx="10515600" cy="5624944"/>
          </a:xfrm>
        </p:spPr>
        <p:txBody>
          <a:bodyPr vert="horz" lIns="91440" tIns="45720" rIns="91440" bIns="45720" rtlCol="0" anchor="t">
            <a:normAutofit/>
          </a:bodyPr>
          <a:lstStyle/>
          <a:p>
            <a:pPr marL="0" indent="0">
              <a:buNone/>
            </a:pPr>
            <a:r>
              <a:rPr lang="en-US" b="1" dirty="0">
                <a:ea typeface="+mj-lt"/>
                <a:cs typeface="+mj-lt"/>
              </a:rPr>
              <a:t>OBJECTIVE 1:</a:t>
            </a:r>
          </a:p>
          <a:p>
            <a:pPr marL="0" indent="0">
              <a:buNone/>
            </a:pPr>
            <a:r>
              <a:rPr lang="en-US" dirty="0">
                <a:ea typeface="+mj-lt"/>
                <a:cs typeface="+mj-lt"/>
              </a:rPr>
              <a:t>Support student pathways and transitions to, through, and beyond at Green River College </a:t>
            </a:r>
            <a:endParaRPr lang="en-US" b="1" dirty="0">
              <a:ea typeface="+mn-lt"/>
              <a:cs typeface="+mn-lt"/>
            </a:endParaRPr>
          </a:p>
          <a:p>
            <a:pPr marL="0" indent="0">
              <a:buNone/>
            </a:pPr>
            <a:r>
              <a:rPr lang="en-US" b="1" dirty="0">
                <a:ea typeface="+mn-lt"/>
                <a:cs typeface="+mn-lt"/>
              </a:rPr>
              <a:t>Activities and Resources</a:t>
            </a:r>
          </a:p>
          <a:p>
            <a:pPr lvl="1"/>
            <a:r>
              <a:rPr lang="en-US" sz="2600" dirty="0">
                <a:ea typeface="+mn-lt"/>
                <a:cs typeface="+mn-lt"/>
              </a:rPr>
              <a:t>C.1a. Adopt the Guided Pathways activities and framework at GRC. </a:t>
            </a:r>
          </a:p>
          <a:p>
            <a:pPr marL="457200" lvl="1" indent="0">
              <a:buNone/>
            </a:pPr>
            <a:r>
              <a:rPr lang="en-US" sz="1200" dirty="0">
                <a:ea typeface="+mn-lt"/>
                <a:cs typeface="+mn-lt"/>
              </a:rPr>
              <a:t>	(Source: Equity Visioning Forum, Key Stakeholder Interviews) </a:t>
            </a:r>
            <a:endParaRPr lang="en-US" sz="1200" dirty="0">
              <a:cs typeface="Calibri"/>
            </a:endParaRPr>
          </a:p>
          <a:p>
            <a:pPr lvl="2"/>
            <a:endParaRPr lang="en-US" sz="2600" dirty="0">
              <a:ea typeface="+mn-lt"/>
              <a:cs typeface="+mn-lt"/>
            </a:endParaRPr>
          </a:p>
          <a:p>
            <a:pPr lvl="1"/>
            <a:r>
              <a:rPr lang="en-US" sz="2600" dirty="0">
                <a:ea typeface="+mn-lt"/>
                <a:cs typeface="+mn-lt"/>
              </a:rPr>
              <a:t>C.1b. Continue to resource and support TS, pre-college, and I-Best programs,  and create clear transitional pipelines to degree and certificate programs. </a:t>
            </a:r>
            <a:r>
              <a:rPr lang="en-US" sz="1200" dirty="0">
                <a:ea typeface="+mn-lt"/>
                <a:cs typeface="+mn-lt"/>
              </a:rPr>
              <a:t>(Source: Equity Visioning Forum, Work group C) </a:t>
            </a:r>
          </a:p>
          <a:p>
            <a:pPr lvl="2"/>
            <a:endParaRPr lang="en-US" sz="2600" dirty="0">
              <a:ea typeface="+mn-lt"/>
              <a:cs typeface="+mn-lt"/>
            </a:endParaRPr>
          </a:p>
          <a:p>
            <a:pPr lvl="1"/>
            <a:r>
              <a:rPr lang="en-US" sz="2600" dirty="0">
                <a:cs typeface="Calibri"/>
              </a:rPr>
              <a:t>C.1c. Expand ACPL </a:t>
            </a:r>
            <a:r>
              <a:rPr lang="en-US" sz="2600" i="1" dirty="0">
                <a:cs typeface="Calibri"/>
              </a:rPr>
              <a:t>(Credit for Prior Learning)</a:t>
            </a:r>
            <a:r>
              <a:rPr lang="en-US" sz="2600" dirty="0">
                <a:cs typeface="Calibri"/>
              </a:rPr>
              <a:t> program offerings and access to students </a:t>
            </a:r>
            <a:r>
              <a:rPr lang="en-US" sz="1200" dirty="0">
                <a:cs typeface="Calibri"/>
              </a:rPr>
              <a:t>(Source: </a:t>
            </a:r>
            <a:r>
              <a:rPr lang="en-US" sz="1200" dirty="0">
                <a:ea typeface="+mn-lt"/>
                <a:cs typeface="+mn-lt"/>
              </a:rPr>
              <a:t>Equity Visioning Forum)</a:t>
            </a:r>
            <a:endParaRPr lang="en-US" sz="1200" dirty="0">
              <a:cs typeface="Calibri"/>
            </a:endParaRPr>
          </a:p>
          <a:p>
            <a:pPr marL="914400" lvl="2"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140861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EAB9-753F-4697-9FC9-49C5032F27A7}"/>
              </a:ext>
            </a:extLst>
          </p:cNvPr>
          <p:cNvSpPr>
            <a:spLocks noGrp="1"/>
          </p:cNvSpPr>
          <p:nvPr>
            <p:ph type="title"/>
          </p:nvPr>
        </p:nvSpPr>
        <p:spPr>
          <a:xfrm>
            <a:off x="746448" y="146984"/>
            <a:ext cx="10515600" cy="785890"/>
          </a:xfrm>
        </p:spPr>
        <p:txBody>
          <a:bodyPr vert="horz" lIns="91440" tIns="45720" rIns="91440" bIns="45720" rtlCol="0" anchor="ctr">
            <a:noAutofit/>
          </a:bodyPr>
          <a:lstStyle/>
          <a:p>
            <a:pPr lvl="2"/>
            <a:r>
              <a:rPr lang="en-US" sz="4000" b="1" dirty="0">
                <a:solidFill>
                  <a:schemeClr val="accent6">
                    <a:lumMod val="75000"/>
                  </a:schemeClr>
                </a:solidFill>
                <a:latin typeface="+mn-lt"/>
                <a:ea typeface="+mj-lt"/>
                <a:cs typeface="+mj-lt"/>
              </a:rPr>
              <a:t>Goal C</a:t>
            </a:r>
          </a:p>
        </p:txBody>
      </p:sp>
      <p:sp>
        <p:nvSpPr>
          <p:cNvPr id="3" name="Content Placeholder 2">
            <a:extLst>
              <a:ext uri="{FF2B5EF4-FFF2-40B4-BE49-F238E27FC236}">
                <a16:creationId xmlns:a16="http://schemas.microsoft.com/office/drawing/2014/main" id="{1F71DAB2-35A7-4F2F-80A6-3B384D959778}"/>
              </a:ext>
            </a:extLst>
          </p:cNvPr>
          <p:cNvSpPr>
            <a:spLocks noGrp="1"/>
          </p:cNvSpPr>
          <p:nvPr>
            <p:ph idx="1"/>
          </p:nvPr>
        </p:nvSpPr>
        <p:spPr>
          <a:xfrm>
            <a:off x="838200" y="1062183"/>
            <a:ext cx="10515600" cy="5648833"/>
          </a:xfrm>
        </p:spPr>
        <p:txBody>
          <a:bodyPr vert="horz" lIns="91440" tIns="45720" rIns="91440" bIns="45720" rtlCol="0" anchor="t">
            <a:noAutofit/>
          </a:bodyPr>
          <a:lstStyle/>
          <a:p>
            <a:pPr marL="0" indent="0">
              <a:buNone/>
            </a:pPr>
            <a:r>
              <a:rPr lang="en-US" sz="2400" b="1" dirty="0">
                <a:solidFill>
                  <a:schemeClr val="tx1"/>
                </a:solidFill>
                <a:ea typeface="+mj-lt"/>
                <a:cs typeface="+mj-lt"/>
              </a:rPr>
              <a:t>OBJECTIVE 2:</a:t>
            </a:r>
          </a:p>
          <a:p>
            <a:pPr marL="0" indent="0">
              <a:spcBef>
                <a:spcPts val="0"/>
              </a:spcBef>
              <a:buNone/>
            </a:pPr>
            <a:r>
              <a:rPr lang="en-US" dirty="0">
                <a:solidFill>
                  <a:schemeClr val="tx1"/>
                </a:solidFill>
                <a:ea typeface="+mj-lt"/>
                <a:cs typeface="+mj-lt"/>
              </a:rPr>
              <a:t>Streamline student support service delivery and</a:t>
            </a:r>
            <a:br>
              <a:rPr lang="en-US" dirty="0">
                <a:solidFill>
                  <a:schemeClr val="tx1"/>
                </a:solidFill>
                <a:ea typeface="+mj-lt"/>
                <a:cs typeface="+mj-lt"/>
              </a:rPr>
            </a:br>
            <a:r>
              <a:rPr lang="en-US" dirty="0">
                <a:solidFill>
                  <a:schemeClr val="tx1"/>
                </a:solidFill>
                <a:ea typeface="+mj-lt"/>
                <a:cs typeface="+mj-lt"/>
              </a:rPr>
              <a:t>awareness by engaging and educating students, faculty and staff </a:t>
            </a:r>
          </a:p>
          <a:p>
            <a:pPr marL="0" indent="0">
              <a:buNone/>
            </a:pPr>
            <a:r>
              <a:rPr lang="en-US" sz="2100" b="1" dirty="0">
                <a:ea typeface="+mn-lt"/>
                <a:cs typeface="+mn-lt"/>
              </a:rPr>
              <a:t>Activities and Resources</a:t>
            </a:r>
          </a:p>
          <a:p>
            <a:pPr>
              <a:spcBef>
                <a:spcPts val="1200"/>
              </a:spcBef>
            </a:pPr>
            <a:r>
              <a:rPr lang="en-US" sz="2100" dirty="0">
                <a:ea typeface="+mn-lt"/>
                <a:cs typeface="+mn-lt"/>
              </a:rPr>
              <a:t>C.2a. Provide every GRC student with an individual educational, financial, and career transition plan based on their personal, educational, and career goals. (Source: Strategic Planning Charette).</a:t>
            </a:r>
          </a:p>
          <a:p>
            <a:pPr>
              <a:spcBef>
                <a:spcPts val="1200"/>
              </a:spcBef>
            </a:pPr>
            <a:r>
              <a:rPr lang="en-US" sz="2100" dirty="0">
                <a:ea typeface="+mn-lt"/>
                <a:cs typeface="+mn-lt"/>
              </a:rPr>
              <a:t>C.2b. Strengthen quarterly student progress interventions and notifications - through  faculty, advisor, staff, and student-initiated requests for help (advising, tutoring, emergency aid) through one self-service referral solution. (Source: Strategic Planning Charette, workgroup C)</a:t>
            </a:r>
          </a:p>
          <a:p>
            <a:pPr>
              <a:spcBef>
                <a:spcPts val="1200"/>
              </a:spcBef>
            </a:pPr>
            <a:r>
              <a:rPr lang="en-US" sz="2100" dirty="0">
                <a:ea typeface="+mn-lt"/>
                <a:cs typeface="+mn-lt"/>
              </a:rPr>
              <a:t>C.2c. Create a campus wide student peer mentorship program to increase student engagement, persistence, and utilization of key resources. FYE style peer mentoring will provide confidence with navigating college technology, resources, and systems.  (Source: Equity Visioning Forum)</a:t>
            </a:r>
          </a:p>
          <a:p>
            <a:pPr>
              <a:spcBef>
                <a:spcPts val="1200"/>
              </a:spcBef>
            </a:pPr>
            <a:r>
              <a:rPr lang="en-US" sz="2100" dirty="0">
                <a:ea typeface="+mn-lt"/>
                <a:cs typeface="+mn-lt"/>
              </a:rPr>
              <a:t>C.2d. Improve student service delivery through staff and faculty training and educational awareness of campus resources (Source: Workgroup C)</a:t>
            </a:r>
          </a:p>
        </p:txBody>
      </p:sp>
    </p:spTree>
    <p:extLst>
      <p:ext uri="{BB962C8B-B14F-4D97-AF65-F5344CB8AC3E}">
        <p14:creationId xmlns:p14="http://schemas.microsoft.com/office/powerpoint/2010/main" val="9362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20A0-B719-4207-849F-EE5FEC801A28}"/>
              </a:ext>
            </a:extLst>
          </p:cNvPr>
          <p:cNvSpPr>
            <a:spLocks noGrp="1"/>
          </p:cNvSpPr>
          <p:nvPr>
            <p:ph type="title"/>
          </p:nvPr>
        </p:nvSpPr>
        <p:spPr>
          <a:xfrm>
            <a:off x="838200" y="448250"/>
            <a:ext cx="10515600" cy="854077"/>
          </a:xfrm>
        </p:spPr>
        <p:txBody>
          <a:bodyPr>
            <a:normAutofit/>
          </a:bodyPr>
          <a:lstStyle/>
          <a:p>
            <a:r>
              <a:rPr lang="en-US" dirty="0">
                <a:latin typeface="+mn-lt"/>
                <a:ea typeface="+mj-lt"/>
                <a:cs typeface="+mj-lt"/>
              </a:rPr>
              <a:t>Goal C</a:t>
            </a:r>
          </a:p>
        </p:txBody>
      </p:sp>
      <p:sp>
        <p:nvSpPr>
          <p:cNvPr id="3" name="Content Placeholder 2">
            <a:extLst>
              <a:ext uri="{FF2B5EF4-FFF2-40B4-BE49-F238E27FC236}">
                <a16:creationId xmlns:a16="http://schemas.microsoft.com/office/drawing/2014/main" id="{BD9D4C35-FD3E-4C67-BB6D-B6169998149D}"/>
              </a:ext>
            </a:extLst>
          </p:cNvPr>
          <p:cNvSpPr>
            <a:spLocks noGrp="1"/>
          </p:cNvSpPr>
          <p:nvPr>
            <p:ph idx="1"/>
          </p:nvPr>
        </p:nvSpPr>
        <p:spPr>
          <a:xfrm>
            <a:off x="874923" y="1302327"/>
            <a:ext cx="10515600" cy="5281321"/>
          </a:xfrm>
        </p:spPr>
        <p:txBody>
          <a:bodyPr vert="horz" lIns="91440" tIns="45720" rIns="91440" bIns="45720" rtlCol="0" anchor="t">
            <a:normAutofit/>
          </a:bodyPr>
          <a:lstStyle/>
          <a:p>
            <a:pPr marL="0" indent="0">
              <a:buNone/>
            </a:pPr>
            <a:r>
              <a:rPr lang="en-US" b="1" dirty="0">
                <a:ea typeface="+mj-lt"/>
                <a:cs typeface="+mj-lt"/>
              </a:rPr>
              <a:t>OBJECTIVE 3:</a:t>
            </a:r>
          </a:p>
          <a:p>
            <a:pPr marL="0" indent="0">
              <a:buNone/>
            </a:pPr>
            <a:r>
              <a:rPr lang="en-US" dirty="0">
                <a:ea typeface="+mj-lt"/>
                <a:cs typeface="+mj-lt"/>
              </a:rPr>
              <a:t>Build a robust career services department and </a:t>
            </a:r>
            <a:br>
              <a:rPr lang="en-US" dirty="0">
                <a:ea typeface="+mj-lt"/>
                <a:cs typeface="+mj-lt"/>
              </a:rPr>
            </a:br>
            <a:r>
              <a:rPr lang="en-US" dirty="0">
                <a:ea typeface="+mj-lt"/>
                <a:cs typeface="+mj-lt"/>
              </a:rPr>
              <a:t>increase pre-employment activities that prepare all students for professional opportunities and strengthen industry partnerships </a:t>
            </a:r>
          </a:p>
          <a:p>
            <a:endParaRPr lang="en-US" b="1" dirty="0">
              <a:cs typeface="Calibri"/>
            </a:endParaRPr>
          </a:p>
          <a:p>
            <a:pPr marL="0" indent="0">
              <a:buNone/>
            </a:pPr>
            <a:r>
              <a:rPr lang="en-US" b="1" dirty="0">
                <a:cs typeface="Calibri"/>
              </a:rPr>
              <a:t>Activities and Resources</a:t>
            </a:r>
          </a:p>
          <a:p>
            <a:r>
              <a:rPr lang="en-US" sz="2600" dirty="0">
                <a:ea typeface="+mn-lt"/>
                <a:cs typeface="+mn-lt"/>
              </a:rPr>
              <a:t>C.3a. Expand and support a career services department that collaborates with student support services, instruction, and industry partners based on student and industry-identified needs. (Source: Strategic Planning Charette) </a:t>
            </a:r>
          </a:p>
          <a:p>
            <a:r>
              <a:rPr lang="en-US" sz="2600" dirty="0">
                <a:ea typeface="+mn-lt"/>
                <a:cs typeface="+mn-lt"/>
              </a:rPr>
              <a:t>C.3b. Improve and increase the stackable certificate offerings within CTE programs.(Source: Equity Visioning Forum)</a:t>
            </a:r>
          </a:p>
        </p:txBody>
      </p:sp>
    </p:spTree>
    <p:extLst>
      <p:ext uri="{BB962C8B-B14F-4D97-AF65-F5344CB8AC3E}">
        <p14:creationId xmlns:p14="http://schemas.microsoft.com/office/powerpoint/2010/main" val="2541783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1658391"/>
            <a:ext cx="8732886" cy="5139869"/>
          </a:xfrm>
          <a:prstGeom prst="rect">
            <a:avLst/>
          </a:prstGeom>
          <a:noFill/>
        </p:spPr>
        <p:txBody>
          <a:bodyPr wrap="square" rtlCol="0">
            <a:spAutoFit/>
          </a:bodyPr>
          <a:lstStyle/>
          <a:p>
            <a:pPr algn="ctr"/>
            <a:r>
              <a:rPr lang="en-US" sz="5400" b="1" dirty="0">
                <a:solidFill>
                  <a:schemeClr val="bg1"/>
                </a:solidFill>
              </a:rPr>
              <a:t>Goal D: Organizational Structure, Systems, and Processes</a:t>
            </a:r>
          </a:p>
          <a:p>
            <a:pPr algn="ctr"/>
            <a:endParaRPr lang="en-US" sz="2200" b="1" dirty="0">
              <a:solidFill>
                <a:schemeClr val="bg1"/>
              </a:solidFill>
            </a:endParaRPr>
          </a:p>
          <a:p>
            <a:pPr algn="ctr"/>
            <a:r>
              <a:rPr lang="en-US" sz="3600" dirty="0">
                <a:solidFill>
                  <a:schemeClr val="bg1"/>
                </a:solidFill>
              </a:rPr>
              <a:t>Align the College’s Organizational Structure, Systems and Processes with Equity-Centered Principles, Reflecting the Diversity of the Communities We Serve</a:t>
            </a:r>
          </a:p>
        </p:txBody>
      </p:sp>
    </p:spTree>
    <p:extLst>
      <p:ext uri="{BB962C8B-B14F-4D97-AF65-F5344CB8AC3E}">
        <p14:creationId xmlns:p14="http://schemas.microsoft.com/office/powerpoint/2010/main" val="3145732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466791" y="186720"/>
            <a:ext cx="10515600" cy="1025236"/>
          </a:xfrm>
        </p:spPr>
        <p:txBody>
          <a:bodyPr/>
          <a:lstStyle/>
          <a:p>
            <a:r>
              <a:rPr lang="en-US" dirty="0">
                <a:latin typeface="+mn-lt"/>
              </a:rPr>
              <a:t>Goal D</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328246" y="1281862"/>
            <a:ext cx="11641016" cy="5334000"/>
          </a:xfrm>
        </p:spPr>
        <p:txBody>
          <a:bodyPr>
            <a:normAutofit fontScale="32500" lnSpcReduction="20000"/>
          </a:bodyPr>
          <a:lstStyle/>
          <a:p>
            <a:pPr marR="0">
              <a:lnSpc>
                <a:spcPct val="110000"/>
              </a:lnSpc>
              <a:spcBef>
                <a:spcPts val="0"/>
              </a:spcBef>
              <a:spcAft>
                <a:spcPts val="1600"/>
              </a:spcAft>
            </a:pPr>
            <a:r>
              <a:rPr lang="en-US" sz="8000" dirty="0"/>
              <a:t>D1. Ensure that all recruitment and hiring processes are designed according to equity principles; identify and eliminate inherent biases; increase diversity of GRC faculty, staff, and administrators to reflect the communities and students we serve. </a:t>
            </a:r>
            <a:r>
              <a:rPr lang="en-US" sz="7200" i="1" dirty="0"/>
              <a:t>(Sources: Student and Internal Focus Groups, Key Stakeholder Interviews, Equity Visioning Forum, Strategic Planning Charette)</a:t>
            </a:r>
          </a:p>
          <a:p>
            <a:pPr marR="0">
              <a:lnSpc>
                <a:spcPct val="110000"/>
              </a:lnSpc>
              <a:spcBef>
                <a:spcPts val="0"/>
              </a:spcBef>
              <a:spcAft>
                <a:spcPts val="1600"/>
              </a:spcAft>
            </a:pPr>
            <a:r>
              <a:rPr lang="en-US" sz="8000" dirty="0"/>
              <a:t>D2. Ensure that the employee onboarding and professional development process at the college: HR, divisions, and departments, is setting everyone up for success; and to retain our diverse and unique talent pool. </a:t>
            </a:r>
            <a:r>
              <a:rPr lang="en-US" sz="7200" i="1" dirty="0"/>
              <a:t>(Sources: Environmental Scan – Interviews, Equity Visioning Forum, Workgroup D)</a:t>
            </a:r>
          </a:p>
          <a:p>
            <a:pPr marR="0">
              <a:lnSpc>
                <a:spcPct val="110000"/>
              </a:lnSpc>
              <a:spcBef>
                <a:spcPts val="0"/>
              </a:spcBef>
              <a:spcAft>
                <a:spcPts val="1600"/>
              </a:spcAft>
            </a:pPr>
            <a:r>
              <a:rPr lang="en-US" sz="8000" dirty="0"/>
              <a:t>D3. Ensure that all campuses and branch locations, students and all other constituents are treated equitably and fairly with respect to funding, policies, processes, programs, facility space, and events. </a:t>
            </a:r>
            <a:r>
              <a:rPr lang="en-US" sz="7200" i="1" dirty="0"/>
              <a:t>(Sources: Student and Internal Focus Groups, Key Stakeholder Interviews, Equity Visioning Forum, Strategic Planning Charette)</a:t>
            </a:r>
          </a:p>
        </p:txBody>
      </p:sp>
    </p:spTree>
    <p:extLst>
      <p:ext uri="{BB962C8B-B14F-4D97-AF65-F5344CB8AC3E}">
        <p14:creationId xmlns:p14="http://schemas.microsoft.com/office/powerpoint/2010/main" val="2073073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411373" y="0"/>
            <a:ext cx="10515600" cy="1117600"/>
          </a:xfrm>
        </p:spPr>
        <p:txBody>
          <a:bodyPr/>
          <a:lstStyle/>
          <a:p>
            <a:r>
              <a:rPr lang="en-US" dirty="0">
                <a:latin typeface="+mn-lt"/>
              </a:rPr>
              <a:t>Goal D</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328246" y="1298487"/>
            <a:ext cx="11641016" cy="5334000"/>
          </a:xfrm>
        </p:spPr>
        <p:txBody>
          <a:bodyPr>
            <a:normAutofit fontScale="40000" lnSpcReduction="20000"/>
          </a:bodyPr>
          <a:lstStyle/>
          <a:p>
            <a:pPr marR="0">
              <a:lnSpc>
                <a:spcPct val="110000"/>
              </a:lnSpc>
              <a:spcBef>
                <a:spcPts val="0"/>
              </a:spcBef>
              <a:spcAft>
                <a:spcPts val="1600"/>
              </a:spcAft>
            </a:pPr>
            <a:r>
              <a:rPr lang="en-US" sz="8000" dirty="0"/>
              <a:t>D4. The college’s policy making process will be transparent, inclusive and equity-focused. </a:t>
            </a:r>
            <a:r>
              <a:rPr lang="en-US" sz="7200" i="1" dirty="0"/>
              <a:t>(Sources: Equity Visioning Forum, Strategic Planning Charette, Workgroup D)</a:t>
            </a:r>
          </a:p>
          <a:p>
            <a:pPr marR="0">
              <a:lnSpc>
                <a:spcPct val="110000"/>
              </a:lnSpc>
              <a:spcBef>
                <a:spcPts val="0"/>
              </a:spcBef>
              <a:spcAft>
                <a:spcPts val="1600"/>
              </a:spcAft>
            </a:pPr>
            <a:r>
              <a:rPr lang="en-US" sz="8000" dirty="0"/>
              <a:t>D5. Establish a well-defined governance structure with robust employee involvement. </a:t>
            </a:r>
            <a:r>
              <a:rPr lang="en-US" sz="7200" i="1" dirty="0"/>
              <a:t>(Source: Strategic Planning Charette)</a:t>
            </a:r>
          </a:p>
          <a:p>
            <a:pPr marR="0">
              <a:lnSpc>
                <a:spcPct val="110000"/>
              </a:lnSpc>
              <a:spcBef>
                <a:spcPts val="0"/>
              </a:spcBef>
              <a:spcAft>
                <a:spcPts val="1600"/>
              </a:spcAft>
            </a:pPr>
            <a:r>
              <a:rPr lang="en-US" sz="8000" dirty="0"/>
              <a:t>D6. Expand financial resources available to support students with financial insecurities</a:t>
            </a:r>
            <a:r>
              <a:rPr lang="en-US" sz="7200" i="1" dirty="0"/>
              <a:t>. (Source: Workgroup D) </a:t>
            </a:r>
          </a:p>
          <a:p>
            <a:pPr marR="0">
              <a:lnSpc>
                <a:spcPct val="110000"/>
              </a:lnSpc>
              <a:spcBef>
                <a:spcPts val="0"/>
              </a:spcBef>
              <a:spcAft>
                <a:spcPts val="1600"/>
              </a:spcAft>
            </a:pPr>
            <a:r>
              <a:rPr lang="en-US" sz="8000" dirty="0"/>
              <a:t>D7. Create a welcoming environment to promote and affirm equity and inclusion for all who enter our campus, branch locations, and online domain. </a:t>
            </a:r>
            <a:r>
              <a:rPr lang="en-US" sz="7200" i="1" dirty="0"/>
              <a:t>(Sources: Equity Visioning Forum, Workgroup D)</a:t>
            </a:r>
          </a:p>
          <a:p>
            <a:endParaRPr lang="en-US" dirty="0"/>
          </a:p>
        </p:txBody>
      </p:sp>
    </p:spTree>
    <p:extLst>
      <p:ext uri="{BB962C8B-B14F-4D97-AF65-F5344CB8AC3E}">
        <p14:creationId xmlns:p14="http://schemas.microsoft.com/office/powerpoint/2010/main" val="1486797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2800767"/>
          </a:xfrm>
          <a:prstGeom prst="rect">
            <a:avLst/>
          </a:prstGeom>
          <a:noFill/>
        </p:spPr>
        <p:txBody>
          <a:bodyPr wrap="square" rtlCol="0">
            <a:spAutoFit/>
          </a:bodyPr>
          <a:lstStyle/>
          <a:p>
            <a:pPr algn="ctr"/>
            <a:r>
              <a:rPr lang="en-US" sz="5000" b="1" dirty="0">
                <a:solidFill>
                  <a:schemeClr val="bg1"/>
                </a:solidFill>
              </a:rPr>
              <a:t>Goal E: Facilities and Technology</a:t>
            </a:r>
          </a:p>
          <a:p>
            <a:pPr algn="ctr"/>
            <a:endParaRPr lang="en-US" sz="5400" b="1" dirty="0">
              <a:solidFill>
                <a:schemeClr val="bg1"/>
              </a:solidFill>
            </a:endParaRPr>
          </a:p>
          <a:p>
            <a:pPr algn="ctr"/>
            <a:r>
              <a:rPr lang="en-US" sz="3600" dirty="0">
                <a:solidFill>
                  <a:schemeClr val="bg1"/>
                </a:solidFill>
              </a:rPr>
              <a:t>Optimize Educational Facilities and Technology to Support Teaching and Learning</a:t>
            </a:r>
          </a:p>
        </p:txBody>
      </p:sp>
    </p:spTree>
    <p:extLst>
      <p:ext uri="{BB962C8B-B14F-4D97-AF65-F5344CB8AC3E}">
        <p14:creationId xmlns:p14="http://schemas.microsoft.com/office/powerpoint/2010/main" val="3986074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26229"/>
            <a:ext cx="10515600" cy="1462968"/>
          </a:xfrm>
        </p:spPr>
        <p:txBody>
          <a:bodyPr/>
          <a:lstStyle/>
          <a:p>
            <a:r>
              <a:rPr lang="en-US" dirty="0">
                <a:latin typeface="+mn-lt"/>
              </a:rPr>
              <a:t>Goal E</a:t>
            </a:r>
            <a:br>
              <a:rPr lang="en-US" dirty="0">
                <a:latin typeface="+mn-lt"/>
              </a:rPr>
            </a:br>
            <a:r>
              <a:rPr lang="en-US" sz="3600" dirty="0">
                <a:solidFill>
                  <a:schemeClr val="tx1"/>
                </a:solidFill>
                <a:latin typeface="+mn-lt"/>
              </a:rPr>
              <a:t>Area 1: Facilities Related Objectives</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792959" y="1436739"/>
            <a:ext cx="9659255" cy="4914185"/>
          </a:xfrm>
        </p:spPr>
        <p:txBody>
          <a:bodyPr>
            <a:normAutofit fontScale="92500" lnSpcReduction="10000"/>
          </a:bodyPr>
          <a:lstStyle/>
          <a:p>
            <a:pPr>
              <a:lnSpc>
                <a:spcPct val="110000"/>
              </a:lnSpc>
              <a:spcBef>
                <a:spcPts val="1200"/>
              </a:spcBef>
            </a:pPr>
            <a:r>
              <a:rPr lang="en-US" dirty="0"/>
              <a:t>Identify a designated body, internal or external to the college, that would have the authority and resources to make signage related decisions, which is included in a Facilities Master Plan and future capital projects. </a:t>
            </a:r>
          </a:p>
          <a:p>
            <a:pPr>
              <a:lnSpc>
                <a:spcPct val="110000"/>
              </a:lnSpc>
              <a:spcBef>
                <a:spcPts val="1200"/>
              </a:spcBef>
            </a:pPr>
            <a:r>
              <a:rPr lang="en-US" dirty="0"/>
              <a:t>Create clear directional signage alongside our current campus mapping that provides easy to follow directions to major campus locations, allowing individuals to successfully navigate their way to their destination from any entry point on campus.</a:t>
            </a:r>
          </a:p>
          <a:p>
            <a:pPr>
              <a:lnSpc>
                <a:spcPct val="110000"/>
              </a:lnSpc>
              <a:spcBef>
                <a:spcPts val="1200"/>
              </a:spcBef>
            </a:pPr>
            <a:r>
              <a:rPr lang="en-US" dirty="0"/>
              <a:t>Clearly list resources within buildings so students, faculty and staff can reliably find locations for classrooms and student support services.</a:t>
            </a:r>
          </a:p>
          <a:p>
            <a:endParaRPr lang="en-US" dirty="0"/>
          </a:p>
        </p:txBody>
      </p:sp>
    </p:spTree>
    <p:extLst>
      <p:ext uri="{BB962C8B-B14F-4D97-AF65-F5344CB8AC3E}">
        <p14:creationId xmlns:p14="http://schemas.microsoft.com/office/powerpoint/2010/main" val="1427606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ED2F-B9D1-974B-97AE-5569863FAC9B}"/>
              </a:ext>
            </a:extLst>
          </p:cNvPr>
          <p:cNvSpPr>
            <a:spLocks noGrp="1"/>
          </p:cNvSpPr>
          <p:nvPr>
            <p:ph type="title"/>
          </p:nvPr>
        </p:nvSpPr>
        <p:spPr>
          <a:xfrm>
            <a:off x="838200" y="49245"/>
            <a:ext cx="10515600" cy="1325563"/>
          </a:xfrm>
        </p:spPr>
        <p:txBody>
          <a:bodyPr>
            <a:normAutofit/>
          </a:bodyPr>
          <a:lstStyle/>
          <a:p>
            <a:r>
              <a:rPr lang="en-US" dirty="0">
                <a:latin typeface="+mn-lt"/>
              </a:rPr>
              <a:t>Goal E</a:t>
            </a:r>
            <a:br>
              <a:rPr lang="en-US" dirty="0">
                <a:latin typeface="+mn-lt"/>
              </a:rPr>
            </a:br>
            <a:r>
              <a:rPr lang="en-US" sz="3600" dirty="0">
                <a:solidFill>
                  <a:schemeClr val="tx1"/>
                </a:solidFill>
                <a:latin typeface="+mn-lt"/>
              </a:rPr>
              <a:t>Area 2: Technology Related Objectives</a:t>
            </a:r>
          </a:p>
        </p:txBody>
      </p:sp>
      <p:sp>
        <p:nvSpPr>
          <p:cNvPr id="3" name="Content Placeholder 2">
            <a:extLst>
              <a:ext uri="{FF2B5EF4-FFF2-40B4-BE49-F238E27FC236}">
                <a16:creationId xmlns:a16="http://schemas.microsoft.com/office/drawing/2014/main" id="{EEC253DA-C631-254F-ADFB-05E3587D231B}"/>
              </a:ext>
            </a:extLst>
          </p:cNvPr>
          <p:cNvSpPr>
            <a:spLocks noGrp="1"/>
          </p:cNvSpPr>
          <p:nvPr>
            <p:ph idx="1"/>
          </p:nvPr>
        </p:nvSpPr>
        <p:spPr>
          <a:xfrm>
            <a:off x="838200" y="1374808"/>
            <a:ext cx="10515600" cy="4802155"/>
          </a:xfrm>
        </p:spPr>
        <p:txBody>
          <a:bodyPr>
            <a:normAutofit/>
          </a:bodyPr>
          <a:lstStyle/>
          <a:p>
            <a:pPr>
              <a:lnSpc>
                <a:spcPct val="110000"/>
              </a:lnSpc>
              <a:spcBef>
                <a:spcPts val="1200"/>
              </a:spcBef>
            </a:pPr>
            <a:r>
              <a:rPr lang="en-US" sz="2600" dirty="0"/>
              <a:t>Standardize the online tools that are used to provide support services and facilitate remote work (if possible, to a single platform). Provide robust onboarding, as well as on-going training and support to faculty, staff and students. </a:t>
            </a:r>
          </a:p>
          <a:p>
            <a:pPr>
              <a:lnSpc>
                <a:spcPct val="110000"/>
              </a:lnSpc>
              <a:spcBef>
                <a:spcPts val="1200"/>
              </a:spcBef>
            </a:pPr>
            <a:r>
              <a:rPr lang="en-US" sz="2600" dirty="0"/>
              <a:t>Continue to offer events, services and courses in online modalities that allow students and employees access even when in-person interaction is allowed.</a:t>
            </a:r>
          </a:p>
          <a:p>
            <a:pPr>
              <a:lnSpc>
                <a:spcPct val="110000"/>
              </a:lnSpc>
              <a:spcBef>
                <a:spcPts val="1200"/>
              </a:spcBef>
            </a:pPr>
            <a:r>
              <a:rPr lang="en-US" sz="2600" dirty="0"/>
              <a:t>Ensure equal access to technology and student support services to individuals with limited access or resources. Identify funding to help mitigate impact to students in need.</a:t>
            </a:r>
            <a:endParaRPr lang="en-US" dirty="0"/>
          </a:p>
        </p:txBody>
      </p:sp>
    </p:spTree>
    <p:extLst>
      <p:ext uri="{BB962C8B-B14F-4D97-AF65-F5344CB8AC3E}">
        <p14:creationId xmlns:p14="http://schemas.microsoft.com/office/powerpoint/2010/main" val="86969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D4D2E23F-D8B2-4B92-8FFD-EABE69DF13BC}"/>
              </a:ext>
            </a:extLst>
          </p:cNvPr>
          <p:cNvPicPr>
            <a:picLocks noChangeAspect="1"/>
          </p:cNvPicPr>
          <p:nvPr/>
        </p:nvPicPr>
        <p:blipFill rotWithShape="1">
          <a:blip r:embed="rId3">
            <a:extLst>
              <a:ext uri="{28A0092B-C50C-407E-A947-70E740481C1C}">
                <a14:useLocalDpi xmlns:a14="http://schemas.microsoft.com/office/drawing/2010/main" val="0"/>
              </a:ext>
            </a:extLst>
          </a:blip>
          <a:srcRect l="1810" t="8247" r="1758" b="10515"/>
          <a:stretch/>
        </p:blipFill>
        <p:spPr>
          <a:xfrm>
            <a:off x="0" y="465247"/>
            <a:ext cx="12196020" cy="5927506"/>
          </a:xfrm>
          <a:prstGeom prst="rect">
            <a:avLst/>
          </a:prstGeom>
        </p:spPr>
      </p:pic>
      <p:sp>
        <p:nvSpPr>
          <p:cNvPr id="2" name="Rectangle 1">
            <a:extLst>
              <a:ext uri="{FF2B5EF4-FFF2-40B4-BE49-F238E27FC236}">
                <a16:creationId xmlns:a16="http://schemas.microsoft.com/office/drawing/2014/main" id="{5579F26F-DDA9-468F-8AA7-5079197164F8}"/>
              </a:ext>
            </a:extLst>
          </p:cNvPr>
          <p:cNvSpPr/>
          <p:nvPr/>
        </p:nvSpPr>
        <p:spPr>
          <a:xfrm>
            <a:off x="6921853" y="3500617"/>
            <a:ext cx="823716" cy="952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5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040775"/>
            <a:ext cx="8732886" cy="4431983"/>
          </a:xfrm>
          <a:prstGeom prst="rect">
            <a:avLst/>
          </a:prstGeom>
          <a:noFill/>
        </p:spPr>
        <p:txBody>
          <a:bodyPr wrap="square" rtlCol="0">
            <a:spAutoFit/>
          </a:bodyPr>
          <a:lstStyle/>
          <a:p>
            <a:pPr algn="ctr"/>
            <a:r>
              <a:rPr lang="en-US" sz="5400" b="1" dirty="0">
                <a:solidFill>
                  <a:schemeClr val="bg1"/>
                </a:solidFill>
              </a:rPr>
              <a:t>Goal F: Community Connections</a:t>
            </a:r>
          </a:p>
          <a:p>
            <a:pPr algn="ctr"/>
            <a:endParaRPr lang="en-US" sz="5400" b="1" dirty="0">
              <a:solidFill>
                <a:schemeClr val="bg1"/>
              </a:solidFill>
            </a:endParaRPr>
          </a:p>
          <a:p>
            <a:pPr algn="ctr"/>
            <a:r>
              <a:rPr lang="en-US" sz="4000" dirty="0">
                <a:solidFill>
                  <a:schemeClr val="bg1"/>
                </a:solidFill>
              </a:rPr>
              <a:t>Strengthen the Connections Between the College and the Local, Regional, and Global Community</a:t>
            </a:r>
          </a:p>
        </p:txBody>
      </p:sp>
    </p:spTree>
    <p:extLst>
      <p:ext uri="{BB962C8B-B14F-4D97-AF65-F5344CB8AC3E}">
        <p14:creationId xmlns:p14="http://schemas.microsoft.com/office/powerpoint/2010/main" val="2640054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383059"/>
            <a:ext cx="9562476" cy="845377"/>
          </a:xfrm>
        </p:spPr>
        <p:txBody>
          <a:bodyPr>
            <a:normAutofit fontScale="90000"/>
          </a:bodyPr>
          <a:lstStyle/>
          <a:p>
            <a:r>
              <a:rPr lang="en-US" sz="4400" dirty="0">
                <a:latin typeface="+mn-lt"/>
              </a:rPr>
              <a:t>Goal F</a:t>
            </a:r>
            <a:br>
              <a:rPr lang="en-US" dirty="0">
                <a:latin typeface="+mn-lt"/>
              </a:rPr>
            </a:br>
            <a:endParaRPr lang="en-US" sz="2700" dirty="0">
              <a:latin typeface="+mn-lt"/>
            </a:endParaRP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800724" y="1293092"/>
            <a:ext cx="9659255" cy="5043316"/>
          </a:xfrm>
        </p:spPr>
        <p:txBody>
          <a:bodyPr>
            <a:normAutofit lnSpcReduction="10000"/>
          </a:bodyPr>
          <a:lstStyle/>
          <a:p>
            <a:pPr>
              <a:lnSpc>
                <a:spcPct val="100000"/>
              </a:lnSpc>
              <a:spcBef>
                <a:spcPts val="600"/>
              </a:spcBef>
            </a:pPr>
            <a:r>
              <a:rPr kumimoji="0" lang="en-US" b="1" i="0" u="none" strike="noStrike" kern="1200" cap="none" spc="0" normalizeH="0" baseline="0" noProof="0" dirty="0">
                <a:ln>
                  <a:noFill/>
                </a:ln>
                <a:solidFill>
                  <a:schemeClr val="tx1"/>
                </a:solidFill>
                <a:effectLst/>
                <a:uLnTx/>
                <a:uFillTx/>
                <a:latin typeface="Calibri" panose="020F0502020204030204"/>
                <a:ea typeface="+mj-ea"/>
                <a:cs typeface="+mj-cs"/>
              </a:rPr>
              <a:t>Objective F.1: </a:t>
            </a:r>
            <a:r>
              <a:rPr kumimoji="0" lang="en-US" b="0" i="0" u="none" strike="noStrike" kern="1200" cap="none" spc="0" normalizeH="0" baseline="0" noProof="0" dirty="0">
                <a:ln>
                  <a:noFill/>
                </a:ln>
                <a:solidFill>
                  <a:schemeClr val="tx1"/>
                </a:solidFill>
                <a:effectLst/>
                <a:uLnTx/>
                <a:uFillTx/>
                <a:latin typeface="Calibri Light" panose="020F0302020204030204"/>
                <a:ea typeface="+mj-ea"/>
                <a:cs typeface="+mj-cs"/>
              </a:rPr>
              <a:t>The College will strengthen community connections by evaluating and implementing changes to the GRC website and social media outreach. (Source: Strategic Planning Charette)</a:t>
            </a:r>
          </a:p>
          <a:p>
            <a:pPr lvl="1">
              <a:lnSpc>
                <a:spcPct val="100000"/>
              </a:lnSpc>
              <a:spcBef>
                <a:spcPts val="600"/>
              </a:spcBef>
            </a:pPr>
            <a:r>
              <a:rPr lang="en-US" dirty="0"/>
              <a:t>Hire an outside firm to evaluate and make suggestions regarding the effectiveness of the Green River website, specifically focusing on ease of communication, navigability, and business interactions. (Source: Strategic Planning Charette) </a:t>
            </a:r>
          </a:p>
          <a:p>
            <a:pPr lvl="1">
              <a:lnSpc>
                <a:spcPct val="100000"/>
              </a:lnSpc>
              <a:spcBef>
                <a:spcPts val="600"/>
              </a:spcBef>
            </a:pPr>
            <a:r>
              <a:rPr lang="en-US" dirty="0"/>
              <a:t>Identify and hire a full-time Social Media specialist who will be responsible for creating and maintaining social media accounts demonstrating GRC’s dedication to a quality student experience, diversity, equity, inclusion, and anti-racism. (Source: Equity Visioning Forum) </a:t>
            </a:r>
          </a:p>
        </p:txBody>
      </p:sp>
    </p:spTree>
    <p:extLst>
      <p:ext uri="{BB962C8B-B14F-4D97-AF65-F5344CB8AC3E}">
        <p14:creationId xmlns:p14="http://schemas.microsoft.com/office/powerpoint/2010/main" val="706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349D-9DDC-A449-9D70-7B0B71B245A1}"/>
              </a:ext>
            </a:extLst>
          </p:cNvPr>
          <p:cNvSpPr>
            <a:spLocks noGrp="1"/>
          </p:cNvSpPr>
          <p:nvPr>
            <p:ph type="title"/>
          </p:nvPr>
        </p:nvSpPr>
        <p:spPr/>
        <p:txBody>
          <a:bodyPr>
            <a:normAutofit/>
          </a:bodyPr>
          <a:lstStyle/>
          <a:p>
            <a:r>
              <a:rPr lang="en-US" dirty="0">
                <a:latin typeface="+mn-lt"/>
              </a:rPr>
              <a:t>Goal F</a:t>
            </a:r>
          </a:p>
        </p:txBody>
      </p:sp>
      <p:sp>
        <p:nvSpPr>
          <p:cNvPr id="3" name="Content Placeholder 2">
            <a:extLst>
              <a:ext uri="{FF2B5EF4-FFF2-40B4-BE49-F238E27FC236}">
                <a16:creationId xmlns:a16="http://schemas.microsoft.com/office/drawing/2014/main" id="{503BB5FF-34AB-EB42-B031-C1B6A1CC57F5}"/>
              </a:ext>
            </a:extLst>
          </p:cNvPr>
          <p:cNvSpPr>
            <a:spLocks noGrp="1"/>
          </p:cNvSpPr>
          <p:nvPr>
            <p:ph idx="1"/>
          </p:nvPr>
        </p:nvSpPr>
        <p:spPr>
          <a:xfrm>
            <a:off x="838200" y="1690688"/>
            <a:ext cx="10515600" cy="4938858"/>
          </a:xfrm>
        </p:spPr>
        <p:txBody>
          <a:bodyPr/>
          <a:lstStyle/>
          <a:p>
            <a:pPr marL="0" indent="0">
              <a:buNone/>
            </a:pPr>
            <a:r>
              <a:rPr lang="en-US" b="1" dirty="0"/>
              <a:t>Objective F.2</a:t>
            </a:r>
          </a:p>
          <a:p>
            <a:pPr marL="0" indent="0">
              <a:buNone/>
            </a:pPr>
            <a:r>
              <a:rPr lang="en-US" dirty="0"/>
              <a:t>The College will implement required equity-focused “customer-service” training for faculty, staff, and administrators.  </a:t>
            </a:r>
          </a:p>
          <a:p>
            <a:endParaRPr lang="en-US" dirty="0"/>
          </a:p>
          <a:p>
            <a:r>
              <a:rPr lang="en-US" dirty="0"/>
              <a:t>Identify external, local community partners to assess needs and deliver training. </a:t>
            </a:r>
          </a:p>
          <a:p>
            <a:r>
              <a:rPr lang="en-US" dirty="0"/>
              <a:t>Develop a database to track completion and evaluate effectiveness and change over time.</a:t>
            </a:r>
          </a:p>
        </p:txBody>
      </p:sp>
    </p:spTree>
    <p:extLst>
      <p:ext uri="{BB962C8B-B14F-4D97-AF65-F5344CB8AC3E}">
        <p14:creationId xmlns:p14="http://schemas.microsoft.com/office/powerpoint/2010/main" val="2541385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8029-6F57-1249-8231-43C9667C6DFF}"/>
              </a:ext>
            </a:extLst>
          </p:cNvPr>
          <p:cNvSpPr>
            <a:spLocks noGrp="1"/>
          </p:cNvSpPr>
          <p:nvPr>
            <p:ph type="title"/>
          </p:nvPr>
        </p:nvSpPr>
        <p:spPr>
          <a:xfrm>
            <a:off x="838200" y="365125"/>
            <a:ext cx="10515600" cy="900257"/>
          </a:xfrm>
        </p:spPr>
        <p:txBody>
          <a:bodyPr>
            <a:normAutofit/>
          </a:bodyPr>
          <a:lstStyle/>
          <a:p>
            <a:r>
              <a:rPr lang="en-US" dirty="0">
                <a:latin typeface="+mn-lt"/>
              </a:rPr>
              <a:t>Goal F</a:t>
            </a:r>
            <a:endParaRPr lang="en-US" sz="2800" dirty="0"/>
          </a:p>
        </p:txBody>
      </p:sp>
      <p:sp>
        <p:nvSpPr>
          <p:cNvPr id="3" name="Content Placeholder 2">
            <a:extLst>
              <a:ext uri="{FF2B5EF4-FFF2-40B4-BE49-F238E27FC236}">
                <a16:creationId xmlns:a16="http://schemas.microsoft.com/office/drawing/2014/main" id="{FABE4B7C-F0F3-5447-AA9C-8FED845D1FF8}"/>
              </a:ext>
            </a:extLst>
          </p:cNvPr>
          <p:cNvSpPr>
            <a:spLocks noGrp="1"/>
          </p:cNvSpPr>
          <p:nvPr>
            <p:ph idx="1"/>
          </p:nvPr>
        </p:nvSpPr>
        <p:spPr>
          <a:xfrm>
            <a:off x="838200" y="1265382"/>
            <a:ext cx="10515600" cy="4911581"/>
          </a:xfrm>
        </p:spPr>
        <p:txBody>
          <a:bodyPr>
            <a:normAutofit lnSpcReduction="10000"/>
          </a:bodyPr>
          <a:lstStyle/>
          <a:p>
            <a:pPr marL="0" indent="0">
              <a:buNone/>
            </a:pPr>
            <a:r>
              <a:rPr kumimoji="0" lang="en-US" sz="2800" b="1" i="0" u="none" strike="noStrike" kern="1200" cap="none" spc="0" normalizeH="0" baseline="0" noProof="0" dirty="0">
                <a:ln>
                  <a:noFill/>
                </a:ln>
                <a:solidFill>
                  <a:schemeClr val="tx1"/>
                </a:solidFill>
                <a:effectLst/>
                <a:uLnTx/>
                <a:uFillTx/>
                <a:latin typeface="Calibri" panose="020F0502020204030204"/>
                <a:ea typeface="+mj-ea"/>
                <a:cs typeface="+mj-cs"/>
              </a:rPr>
              <a:t>Objective F.3</a:t>
            </a:r>
          </a:p>
          <a:p>
            <a:r>
              <a:rPr kumimoji="0" lang="en-US" sz="2800" b="0" i="0" u="none" strike="noStrike" kern="1200" cap="none" spc="0" normalizeH="0" baseline="0" noProof="0" dirty="0">
                <a:ln>
                  <a:noFill/>
                </a:ln>
                <a:solidFill>
                  <a:schemeClr val="tx1"/>
                </a:solidFill>
                <a:effectLst/>
                <a:uLnTx/>
                <a:uFillTx/>
                <a:ea typeface="+mj-ea"/>
                <a:cs typeface="+mj-cs"/>
              </a:rPr>
              <a:t>The College will establish a central “community focus” office on campus. (Source: Strategic Planning Charette and Equity Visioning Forum)</a:t>
            </a:r>
          </a:p>
          <a:p>
            <a:pPr lvl="1"/>
            <a:r>
              <a:rPr lang="en-US" dirty="0"/>
              <a:t>Act as a liaison between businesses and the appropriate campus resource and work closely with areas already engaged in this work such as the CTE divisions and Branch Locations. (Source: Strategic Planning Charette and Equity Visioning Forum)  </a:t>
            </a:r>
          </a:p>
          <a:p>
            <a:pPr lvl="1"/>
            <a:r>
              <a:rPr lang="en-US" dirty="0"/>
              <a:t>Develop one or more positions within the CTE or Branch campuses program to accomplish this objective. (Source: Strategic Planning Charette and Equity Visioning Forum) </a:t>
            </a:r>
          </a:p>
          <a:p>
            <a:pPr lvl="1"/>
            <a:r>
              <a:rPr lang="en-US" dirty="0"/>
              <a:t>Identify and build relationships with businesses and community partners, focusing on meeting the needs of our community. (Source: Strategic Planning Charette) </a:t>
            </a:r>
          </a:p>
        </p:txBody>
      </p:sp>
    </p:spTree>
    <p:extLst>
      <p:ext uri="{BB962C8B-B14F-4D97-AF65-F5344CB8AC3E}">
        <p14:creationId xmlns:p14="http://schemas.microsoft.com/office/powerpoint/2010/main" val="2746654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F7A0-38AF-C844-A261-8334F6E00F35}"/>
              </a:ext>
            </a:extLst>
          </p:cNvPr>
          <p:cNvSpPr>
            <a:spLocks noGrp="1"/>
          </p:cNvSpPr>
          <p:nvPr>
            <p:ph type="title"/>
          </p:nvPr>
        </p:nvSpPr>
        <p:spPr>
          <a:xfrm>
            <a:off x="838200" y="365125"/>
            <a:ext cx="10515600" cy="558511"/>
          </a:xfrm>
        </p:spPr>
        <p:txBody>
          <a:bodyPr>
            <a:noAutofit/>
          </a:bodyPr>
          <a:lstStyle/>
          <a:p>
            <a:r>
              <a:rPr lang="en-US" dirty="0">
                <a:latin typeface="+mn-lt"/>
              </a:rPr>
              <a:t>Goal F</a:t>
            </a:r>
            <a:endParaRPr lang="en-US" b="0" dirty="0"/>
          </a:p>
        </p:txBody>
      </p:sp>
      <p:sp>
        <p:nvSpPr>
          <p:cNvPr id="3" name="Content Placeholder 2">
            <a:extLst>
              <a:ext uri="{FF2B5EF4-FFF2-40B4-BE49-F238E27FC236}">
                <a16:creationId xmlns:a16="http://schemas.microsoft.com/office/drawing/2014/main" id="{B6D1D924-4C94-F24F-BDA9-3FB3DCD016D8}"/>
              </a:ext>
            </a:extLst>
          </p:cNvPr>
          <p:cNvSpPr>
            <a:spLocks noGrp="1"/>
          </p:cNvSpPr>
          <p:nvPr>
            <p:ph idx="1"/>
          </p:nvPr>
        </p:nvSpPr>
        <p:spPr>
          <a:xfrm>
            <a:off x="838200" y="1126836"/>
            <a:ext cx="10515600" cy="5050127"/>
          </a:xfrm>
        </p:spPr>
        <p:txBody>
          <a:bodyPr>
            <a:normAutofit fontScale="92500"/>
          </a:bodyPr>
          <a:lstStyle/>
          <a:p>
            <a:pPr marL="0" indent="0">
              <a:buNone/>
            </a:pPr>
            <a:r>
              <a:rPr kumimoji="0" lang="en-US" sz="3300" b="1" i="0" u="none" strike="noStrike" kern="1200" cap="none" spc="0" normalizeH="0" baseline="0" noProof="0" dirty="0">
                <a:ln>
                  <a:noFill/>
                </a:ln>
                <a:solidFill>
                  <a:schemeClr val="tx1"/>
                </a:solidFill>
                <a:effectLst/>
                <a:uLnTx/>
                <a:uFillTx/>
                <a:latin typeface="Calibri" panose="020F0502020204030204"/>
                <a:ea typeface="+mj-ea"/>
                <a:cs typeface="+mj-cs"/>
              </a:rPr>
              <a:t>Objective F.3 </a:t>
            </a:r>
            <a:r>
              <a:rPr kumimoji="0" lang="en-US" sz="3300" b="0" i="0" u="none" strike="noStrike" kern="1200" cap="none" spc="0" normalizeH="0" baseline="0" noProof="0" dirty="0">
                <a:ln>
                  <a:noFill/>
                </a:ln>
                <a:solidFill>
                  <a:schemeClr val="tx1"/>
                </a:solidFill>
                <a:effectLst/>
                <a:uLnTx/>
                <a:uFillTx/>
                <a:latin typeface="Calibri Light" panose="020F0302020204030204"/>
                <a:ea typeface="+mj-ea"/>
                <a:cs typeface="+mj-cs"/>
              </a:rPr>
              <a:t>continued:</a:t>
            </a:r>
            <a:endParaRPr lang="en-US" sz="3300" dirty="0">
              <a:solidFill>
                <a:schemeClr val="tx1"/>
              </a:solidFill>
            </a:endParaRPr>
          </a:p>
          <a:p>
            <a:pPr lvl="1"/>
            <a:r>
              <a:rPr lang="en-US" dirty="0"/>
              <a:t>Create GRC ambassadors who will engage regularly with various community partners, including local and international populations. (Source: Equity Visioning)</a:t>
            </a:r>
          </a:p>
          <a:p>
            <a:pPr lvl="1"/>
            <a:r>
              <a:rPr lang="en-US" dirty="0"/>
              <a:t>Launch student and peer navigation groups that will work in the community to strengthen and develop those partnerships. (Source: Equity Visioning Forum)</a:t>
            </a:r>
          </a:p>
          <a:p>
            <a:pPr lvl="1"/>
            <a:r>
              <a:rPr lang="en-US" dirty="0"/>
              <a:t>Establish a Community Resource Center to provide resources and services at a free or reduced rate to community members. (Source: Equity Visioning Forum)</a:t>
            </a:r>
          </a:p>
          <a:p>
            <a:pPr lvl="1"/>
            <a:r>
              <a:rPr lang="en-US" dirty="0"/>
              <a:t>Create a childcare center or ensure viable childcare options for students, faculty, and staff in order to build a culture of intentional relationship building and to center GRC as an integral part of the community. (Source: Equity Visioning Forum)</a:t>
            </a:r>
          </a:p>
          <a:p>
            <a:pPr lvl="1"/>
            <a:r>
              <a:rPr lang="en-US" dirty="0"/>
              <a:t>Develop a marketing and tracking system to evaluate use and identify potential partners and services. </a:t>
            </a:r>
          </a:p>
        </p:txBody>
      </p:sp>
    </p:spTree>
    <p:extLst>
      <p:ext uri="{BB962C8B-B14F-4D97-AF65-F5344CB8AC3E}">
        <p14:creationId xmlns:p14="http://schemas.microsoft.com/office/powerpoint/2010/main" val="3220298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2A0B5D24-28E1-4F1C-8F0C-859E23488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1754326"/>
          </a:xfrm>
          <a:prstGeom prst="rect">
            <a:avLst/>
          </a:prstGeom>
          <a:noFill/>
        </p:spPr>
        <p:txBody>
          <a:bodyPr wrap="square" rtlCol="0">
            <a:spAutoFit/>
          </a:bodyPr>
          <a:lstStyle/>
          <a:p>
            <a:pPr algn="ctr"/>
            <a:r>
              <a:rPr lang="en-US" sz="5400" b="1" dirty="0">
                <a:solidFill>
                  <a:schemeClr val="bg1"/>
                </a:solidFill>
              </a:rPr>
              <a:t>Break Out Group Discussions</a:t>
            </a:r>
          </a:p>
          <a:p>
            <a:pPr algn="ctr"/>
            <a:endParaRPr lang="en-US" sz="5400" b="1" dirty="0">
              <a:solidFill>
                <a:schemeClr val="bg1"/>
              </a:solidFill>
            </a:endParaRPr>
          </a:p>
        </p:txBody>
      </p:sp>
    </p:spTree>
    <p:extLst>
      <p:ext uri="{BB962C8B-B14F-4D97-AF65-F5344CB8AC3E}">
        <p14:creationId xmlns:p14="http://schemas.microsoft.com/office/powerpoint/2010/main" val="4246482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511C-5643-4DB3-88E6-CC6BC6ADEFE2}"/>
              </a:ext>
            </a:extLst>
          </p:cNvPr>
          <p:cNvSpPr>
            <a:spLocks noGrp="1"/>
          </p:cNvSpPr>
          <p:nvPr>
            <p:ph type="title"/>
          </p:nvPr>
        </p:nvSpPr>
        <p:spPr>
          <a:xfrm>
            <a:off x="716973" y="344344"/>
            <a:ext cx="10515600" cy="748780"/>
          </a:xfrm>
        </p:spPr>
        <p:txBody>
          <a:bodyPr/>
          <a:lstStyle/>
          <a:p>
            <a:r>
              <a:rPr lang="en-US" dirty="0">
                <a:latin typeface="+mn-lt"/>
              </a:rPr>
              <a:t>Break Out Discussion Questions</a:t>
            </a:r>
          </a:p>
        </p:txBody>
      </p:sp>
      <p:sp>
        <p:nvSpPr>
          <p:cNvPr id="5" name="Content Placeholder 4">
            <a:extLst>
              <a:ext uri="{FF2B5EF4-FFF2-40B4-BE49-F238E27FC236}">
                <a16:creationId xmlns:a16="http://schemas.microsoft.com/office/drawing/2014/main" id="{3999E72A-2302-4085-AEB1-CF274756F902}"/>
              </a:ext>
            </a:extLst>
          </p:cNvPr>
          <p:cNvSpPr>
            <a:spLocks noGrp="1"/>
          </p:cNvSpPr>
          <p:nvPr>
            <p:ph idx="1"/>
          </p:nvPr>
        </p:nvSpPr>
        <p:spPr/>
        <p:txBody>
          <a:bodyPr>
            <a:normAutofit/>
          </a:bodyPr>
          <a:lstStyle/>
          <a:p>
            <a:r>
              <a:rPr lang="en-US" sz="3600" dirty="0"/>
              <a:t>Do you want to confirm or amend any of the objectives?</a:t>
            </a:r>
          </a:p>
          <a:p>
            <a:pPr marL="0" indent="0">
              <a:buNone/>
            </a:pPr>
            <a:endParaRPr lang="en-US" sz="3600" dirty="0"/>
          </a:p>
          <a:p>
            <a:r>
              <a:rPr lang="en-US" sz="3600" dirty="0"/>
              <a:t>Do you have ideas for additional specific action-oriented objectives to accomplish this goal and make a difference?</a:t>
            </a:r>
          </a:p>
        </p:txBody>
      </p:sp>
    </p:spTree>
    <p:extLst>
      <p:ext uri="{BB962C8B-B14F-4D97-AF65-F5344CB8AC3E}">
        <p14:creationId xmlns:p14="http://schemas.microsoft.com/office/powerpoint/2010/main" val="184138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2A0B5D24-28E1-4F1C-8F0C-859E23488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3231654"/>
          </a:xfrm>
          <a:prstGeom prst="rect">
            <a:avLst/>
          </a:prstGeom>
          <a:noFill/>
        </p:spPr>
        <p:txBody>
          <a:bodyPr wrap="square" rtlCol="0">
            <a:spAutoFit/>
          </a:bodyPr>
          <a:lstStyle/>
          <a:p>
            <a:pPr algn="ctr"/>
            <a:r>
              <a:rPr lang="en-US" sz="5400" b="1" dirty="0">
                <a:solidFill>
                  <a:schemeClr val="bg1"/>
                </a:solidFill>
              </a:rPr>
              <a:t>Facilitators Report Back</a:t>
            </a:r>
          </a:p>
          <a:p>
            <a:pPr algn="ctr"/>
            <a:endParaRPr lang="en-US" sz="5400" dirty="0">
              <a:solidFill>
                <a:schemeClr val="bg1"/>
              </a:solidFill>
            </a:endParaRPr>
          </a:p>
          <a:p>
            <a:pPr algn="ctr"/>
            <a:r>
              <a:rPr lang="en-US" sz="4800" dirty="0">
                <a:solidFill>
                  <a:schemeClr val="bg1"/>
                </a:solidFill>
              </a:rPr>
              <a:t>Break Out Group</a:t>
            </a:r>
          </a:p>
          <a:p>
            <a:pPr algn="ctr"/>
            <a:r>
              <a:rPr lang="en-US" sz="4800" dirty="0">
                <a:solidFill>
                  <a:schemeClr val="bg1"/>
                </a:solidFill>
              </a:rPr>
              <a:t>Summary Presentations</a:t>
            </a:r>
          </a:p>
        </p:txBody>
      </p:sp>
    </p:spTree>
    <p:extLst>
      <p:ext uri="{BB962C8B-B14F-4D97-AF65-F5344CB8AC3E}">
        <p14:creationId xmlns:p14="http://schemas.microsoft.com/office/powerpoint/2010/main" val="3808922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11587A6A-6FE6-4D78-93ED-2E88349A8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923330"/>
          </a:xfrm>
          <a:prstGeom prst="rect">
            <a:avLst/>
          </a:prstGeom>
          <a:noFill/>
        </p:spPr>
        <p:txBody>
          <a:bodyPr wrap="square" rtlCol="0">
            <a:spAutoFit/>
          </a:bodyPr>
          <a:lstStyle/>
          <a:p>
            <a:pPr algn="ctr"/>
            <a:r>
              <a:rPr lang="en-US" sz="5400" b="1" dirty="0">
                <a:solidFill>
                  <a:schemeClr val="bg1"/>
                </a:solidFill>
              </a:rPr>
              <a:t>Next Steps</a:t>
            </a:r>
          </a:p>
        </p:txBody>
      </p:sp>
      <p:sp>
        <p:nvSpPr>
          <p:cNvPr id="3" name="TextBox 2">
            <a:extLst>
              <a:ext uri="{FF2B5EF4-FFF2-40B4-BE49-F238E27FC236}">
                <a16:creationId xmlns:a16="http://schemas.microsoft.com/office/drawing/2014/main" id="{E5507561-9EBA-46E9-A361-B2F7BC156BFF}"/>
              </a:ext>
            </a:extLst>
          </p:cNvPr>
          <p:cNvSpPr txBox="1"/>
          <p:nvPr/>
        </p:nvSpPr>
        <p:spPr>
          <a:xfrm>
            <a:off x="6865017" y="5780015"/>
            <a:ext cx="1921079" cy="307777"/>
          </a:xfrm>
          <a:prstGeom prst="rect">
            <a:avLst/>
          </a:prstGeom>
          <a:noFill/>
        </p:spPr>
        <p:txBody>
          <a:bodyPr wrap="square" rtlCol="0">
            <a:spAutoFit/>
          </a:bodyPr>
          <a:lstStyle/>
          <a:p>
            <a:pPr algn="ctr"/>
            <a:r>
              <a:rPr lang="en-US" sz="1400" dirty="0">
                <a:solidFill>
                  <a:schemeClr val="bg1"/>
                </a:solidFill>
              </a:rPr>
              <a:t>March 2, 2021</a:t>
            </a:r>
          </a:p>
        </p:txBody>
      </p:sp>
    </p:spTree>
    <p:extLst>
      <p:ext uri="{BB962C8B-B14F-4D97-AF65-F5344CB8AC3E}">
        <p14:creationId xmlns:p14="http://schemas.microsoft.com/office/powerpoint/2010/main" val="381311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D0D377C5-5B33-4255-9B10-0DC867717019}"/>
              </a:ext>
            </a:extLst>
          </p:cNvPr>
          <p:cNvPicPr>
            <a:picLocks noChangeAspect="1"/>
          </p:cNvPicPr>
          <p:nvPr/>
        </p:nvPicPr>
        <p:blipFill rotWithShape="1">
          <a:blip r:embed="rId3">
            <a:extLst>
              <a:ext uri="{28A0092B-C50C-407E-A947-70E740481C1C}">
                <a14:useLocalDpi xmlns:a14="http://schemas.microsoft.com/office/drawing/2010/main" val="0"/>
              </a:ext>
            </a:extLst>
          </a:blip>
          <a:srcRect l="56222" t="16341" r="1758" b="27717"/>
          <a:stretch/>
        </p:blipFill>
        <p:spPr>
          <a:xfrm>
            <a:off x="838200" y="819329"/>
            <a:ext cx="7730765" cy="5937673"/>
          </a:xfrm>
          <a:prstGeom prst="rect">
            <a:avLst/>
          </a:prstGeom>
        </p:spPr>
      </p:pic>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38200" y="217302"/>
            <a:ext cx="9012936" cy="508562"/>
          </a:xfrm>
        </p:spPr>
        <p:txBody>
          <a:bodyPr>
            <a:normAutofit fontScale="90000"/>
          </a:bodyPr>
          <a:lstStyle/>
          <a:p>
            <a:r>
              <a:rPr lang="en-US" dirty="0">
                <a:latin typeface="+mn-lt"/>
              </a:rPr>
              <a:t>Next Steps</a:t>
            </a:r>
          </a:p>
        </p:txBody>
      </p:sp>
      <p:sp>
        <p:nvSpPr>
          <p:cNvPr id="8" name="Rectangle 7">
            <a:extLst>
              <a:ext uri="{FF2B5EF4-FFF2-40B4-BE49-F238E27FC236}">
                <a16:creationId xmlns:a16="http://schemas.microsoft.com/office/drawing/2014/main" id="{DDCE1B24-8D88-46C7-A5A1-B15A6B2D7E14}"/>
              </a:ext>
            </a:extLst>
          </p:cNvPr>
          <p:cNvSpPr/>
          <p:nvPr/>
        </p:nvSpPr>
        <p:spPr>
          <a:xfrm>
            <a:off x="913614" y="4046979"/>
            <a:ext cx="1132002" cy="19916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8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066C8A-6BF3-4329-B31C-788CC23EC134}"/>
              </a:ext>
            </a:extLst>
          </p:cNvPr>
          <p:cNvSpPr>
            <a:spLocks noGrp="1"/>
          </p:cNvSpPr>
          <p:nvPr>
            <p:ph type="title"/>
          </p:nvPr>
        </p:nvSpPr>
        <p:spPr/>
        <p:txBody>
          <a:bodyPr>
            <a:normAutofit/>
          </a:bodyPr>
          <a:lstStyle/>
          <a:p>
            <a:r>
              <a:rPr lang="en-US" sz="4000" b="1" dirty="0">
                <a:solidFill>
                  <a:schemeClr val="accent6">
                    <a:lumMod val="75000"/>
                  </a:schemeClr>
                </a:solidFill>
                <a:latin typeface="+mn-lt"/>
              </a:rPr>
              <a:t>Campus Community Involvement  </a:t>
            </a:r>
          </a:p>
        </p:txBody>
      </p:sp>
      <p:sp>
        <p:nvSpPr>
          <p:cNvPr id="3" name="Content Placeholder 2">
            <a:extLst>
              <a:ext uri="{FF2B5EF4-FFF2-40B4-BE49-F238E27FC236}">
                <a16:creationId xmlns:a16="http://schemas.microsoft.com/office/drawing/2014/main" id="{59E8B584-B4AA-4062-A7E4-9B76C21D3103}"/>
              </a:ext>
            </a:extLst>
          </p:cNvPr>
          <p:cNvSpPr>
            <a:spLocks noGrp="1"/>
          </p:cNvSpPr>
          <p:nvPr>
            <p:ph idx="1"/>
          </p:nvPr>
        </p:nvSpPr>
        <p:spPr/>
        <p:txBody>
          <a:bodyPr>
            <a:noAutofit/>
          </a:bodyPr>
          <a:lstStyle/>
          <a:p>
            <a:r>
              <a:rPr lang="en-US" sz="2400" dirty="0"/>
              <a:t>Steering Committee: 34 members representing all campus constituencies</a:t>
            </a:r>
          </a:p>
          <a:p>
            <a:r>
              <a:rPr lang="en-US" sz="2400" dirty="0"/>
              <a:t>11 individual stakeholder interviews</a:t>
            </a:r>
          </a:p>
          <a:p>
            <a:r>
              <a:rPr lang="en-US" sz="2400" dirty="0"/>
              <a:t>45 participants in 3 Focus Groups:</a:t>
            </a:r>
          </a:p>
          <a:p>
            <a:pPr lvl="1"/>
            <a:r>
              <a:rPr lang="en-US" sz="2000" dirty="0"/>
              <a:t>16 participants in Faculty / Staff Focus Group</a:t>
            </a:r>
          </a:p>
          <a:p>
            <a:pPr lvl="1"/>
            <a:r>
              <a:rPr lang="en-US" sz="2000" dirty="0"/>
              <a:t>17 participants in External Community Focus Group – representing civic, business and community organizations</a:t>
            </a:r>
          </a:p>
          <a:p>
            <a:pPr lvl="1"/>
            <a:r>
              <a:rPr lang="en-US" sz="2000" dirty="0"/>
              <a:t>12 participants in Student Focus Group</a:t>
            </a:r>
          </a:p>
          <a:p>
            <a:r>
              <a:rPr lang="en-US" sz="2400" dirty="0"/>
              <a:t>610 respondents to Online Survey</a:t>
            </a:r>
          </a:p>
          <a:p>
            <a:r>
              <a:rPr lang="en-US" sz="2400" dirty="0"/>
              <a:t>Over 200 participants in Equity Visioning Forum</a:t>
            </a:r>
          </a:p>
          <a:p>
            <a:r>
              <a:rPr lang="en-US" sz="2400" dirty="0"/>
              <a:t>Over 150 participants in Strategic Planning Charette</a:t>
            </a:r>
          </a:p>
          <a:p>
            <a:endParaRPr lang="en-US" sz="2400" dirty="0"/>
          </a:p>
          <a:p>
            <a:pPr marL="0" indent="0">
              <a:buNone/>
            </a:pPr>
            <a:endParaRPr lang="en-US" sz="2400" dirty="0"/>
          </a:p>
        </p:txBody>
      </p:sp>
    </p:spTree>
    <p:extLst>
      <p:ext uri="{BB962C8B-B14F-4D97-AF65-F5344CB8AC3E}">
        <p14:creationId xmlns:p14="http://schemas.microsoft.com/office/powerpoint/2010/main" val="3855677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086-2669-483D-B0D4-EB25A442DA19}"/>
              </a:ext>
            </a:extLst>
          </p:cNvPr>
          <p:cNvSpPr>
            <a:spLocks noGrp="1"/>
          </p:cNvSpPr>
          <p:nvPr>
            <p:ph type="title"/>
          </p:nvPr>
        </p:nvSpPr>
        <p:spPr>
          <a:xfrm>
            <a:off x="800724" y="-26229"/>
            <a:ext cx="10515600" cy="1462968"/>
          </a:xfrm>
        </p:spPr>
        <p:txBody>
          <a:bodyPr/>
          <a:lstStyle/>
          <a:p>
            <a:r>
              <a:rPr lang="en-US" dirty="0">
                <a:solidFill>
                  <a:srgbClr val="548235"/>
                </a:solidFill>
                <a:latin typeface="+mn-lt"/>
              </a:rPr>
              <a:t>More Information</a:t>
            </a:r>
          </a:p>
        </p:txBody>
      </p:sp>
      <p:sp>
        <p:nvSpPr>
          <p:cNvPr id="3" name="Content Placeholder 2">
            <a:extLst>
              <a:ext uri="{FF2B5EF4-FFF2-40B4-BE49-F238E27FC236}">
                <a16:creationId xmlns:a16="http://schemas.microsoft.com/office/drawing/2014/main" id="{359FDCE7-EB92-41E6-BDBB-6A875210043D}"/>
              </a:ext>
            </a:extLst>
          </p:cNvPr>
          <p:cNvSpPr>
            <a:spLocks noGrp="1"/>
          </p:cNvSpPr>
          <p:nvPr>
            <p:ph idx="1"/>
          </p:nvPr>
        </p:nvSpPr>
        <p:spPr>
          <a:xfrm>
            <a:off x="875676" y="1221586"/>
            <a:ext cx="9659255" cy="5152320"/>
          </a:xfrm>
        </p:spPr>
        <p:txBody>
          <a:bodyPr>
            <a:normAutofit fontScale="92500" lnSpcReduction="20000"/>
          </a:bodyPr>
          <a:lstStyle/>
          <a:p>
            <a:pPr marL="0" indent="0">
              <a:lnSpc>
                <a:spcPct val="100000"/>
              </a:lnSpc>
              <a:spcBef>
                <a:spcPts val="600"/>
              </a:spcBef>
              <a:buNone/>
            </a:pPr>
            <a:r>
              <a:rPr lang="en-US" sz="3200" b="1" dirty="0"/>
              <a:t>Strategic Plan Steering Committee Meetings </a:t>
            </a:r>
          </a:p>
          <a:p>
            <a:pPr>
              <a:lnSpc>
                <a:spcPct val="100000"/>
              </a:lnSpc>
              <a:spcBef>
                <a:spcPts val="600"/>
              </a:spcBef>
            </a:pPr>
            <a:r>
              <a:rPr lang="en-US" sz="3200" dirty="0"/>
              <a:t>Check the website for dates</a:t>
            </a:r>
          </a:p>
          <a:p>
            <a:pPr marL="0" indent="0">
              <a:lnSpc>
                <a:spcPct val="100000"/>
              </a:lnSpc>
              <a:spcBef>
                <a:spcPts val="600"/>
              </a:spcBef>
              <a:buNone/>
            </a:pPr>
            <a:endParaRPr lang="en-US" sz="3200" b="1" dirty="0"/>
          </a:p>
          <a:p>
            <a:pPr marL="0" indent="0">
              <a:lnSpc>
                <a:spcPct val="100000"/>
              </a:lnSpc>
              <a:spcBef>
                <a:spcPts val="600"/>
              </a:spcBef>
              <a:buNone/>
            </a:pPr>
            <a:r>
              <a:rPr lang="en-US" sz="3200" b="1" dirty="0"/>
              <a:t>Online Comment Forums in May</a:t>
            </a:r>
          </a:p>
          <a:p>
            <a:pPr>
              <a:lnSpc>
                <a:spcPct val="100000"/>
              </a:lnSpc>
              <a:spcBef>
                <a:spcPts val="600"/>
              </a:spcBef>
            </a:pPr>
            <a:r>
              <a:rPr lang="en-US" sz="3200" dirty="0"/>
              <a:t>To review the draft plan</a:t>
            </a:r>
          </a:p>
          <a:p>
            <a:pPr marL="0" indent="0">
              <a:lnSpc>
                <a:spcPct val="100000"/>
              </a:lnSpc>
              <a:spcBef>
                <a:spcPts val="600"/>
              </a:spcBef>
              <a:buNone/>
            </a:pPr>
            <a:endParaRPr lang="en-US" sz="3200" b="1" dirty="0"/>
          </a:p>
          <a:p>
            <a:pPr marL="0" indent="0">
              <a:lnSpc>
                <a:spcPct val="100000"/>
              </a:lnSpc>
              <a:spcBef>
                <a:spcPts val="600"/>
              </a:spcBef>
              <a:buNone/>
            </a:pPr>
            <a:r>
              <a:rPr lang="en-US" sz="3200" b="1" dirty="0"/>
              <a:t>Board of Trustees Meeting to Review the Final Plan</a:t>
            </a:r>
          </a:p>
          <a:p>
            <a:pPr marL="0" indent="0">
              <a:lnSpc>
                <a:spcPct val="100000"/>
              </a:lnSpc>
              <a:spcBef>
                <a:spcPts val="600"/>
              </a:spcBef>
              <a:buNone/>
            </a:pPr>
            <a:r>
              <a:rPr lang="en-US" sz="3200" dirty="0"/>
              <a:t>June 6, 2021</a:t>
            </a:r>
          </a:p>
          <a:p>
            <a:pPr marL="0" indent="0">
              <a:lnSpc>
                <a:spcPct val="100000"/>
              </a:lnSpc>
              <a:spcBef>
                <a:spcPts val="600"/>
              </a:spcBef>
              <a:buNone/>
            </a:pPr>
            <a:endParaRPr lang="en-US" sz="3200" dirty="0"/>
          </a:p>
          <a:p>
            <a:pPr marL="0" indent="0">
              <a:lnSpc>
                <a:spcPct val="100000"/>
              </a:lnSpc>
              <a:spcBef>
                <a:spcPts val="600"/>
              </a:spcBef>
              <a:buNone/>
            </a:pPr>
            <a:r>
              <a:rPr lang="en-US" sz="3200" b="1" dirty="0"/>
              <a:t>Project Website</a:t>
            </a:r>
          </a:p>
          <a:p>
            <a:pPr marL="0" indent="0">
              <a:lnSpc>
                <a:spcPct val="100000"/>
              </a:lnSpc>
              <a:spcBef>
                <a:spcPts val="600"/>
              </a:spcBef>
              <a:buNone/>
            </a:pPr>
            <a:r>
              <a:rPr lang="en-US" sz="3200" dirty="0"/>
              <a:t> https://www.greenriver.edu/strategicplanning/</a:t>
            </a:r>
          </a:p>
        </p:txBody>
      </p:sp>
    </p:spTree>
    <p:extLst>
      <p:ext uri="{BB962C8B-B14F-4D97-AF65-F5344CB8AC3E}">
        <p14:creationId xmlns:p14="http://schemas.microsoft.com/office/powerpoint/2010/main" val="2149952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endar&#10;&#10;Description automatically generated">
            <a:extLst>
              <a:ext uri="{FF2B5EF4-FFF2-40B4-BE49-F238E27FC236}">
                <a16:creationId xmlns:a16="http://schemas.microsoft.com/office/drawing/2014/main" id="{D616DFE4-FF68-4D11-8AC0-7CD45894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057400"/>
            <a:ext cx="8732886" cy="2554545"/>
          </a:xfrm>
          <a:prstGeom prst="rect">
            <a:avLst/>
          </a:prstGeom>
          <a:noFill/>
        </p:spPr>
        <p:txBody>
          <a:bodyPr wrap="square" rtlCol="0">
            <a:spAutoFit/>
          </a:bodyPr>
          <a:lstStyle/>
          <a:p>
            <a:pPr algn="ctr"/>
            <a:r>
              <a:rPr lang="en-US" sz="4000" b="1" dirty="0">
                <a:solidFill>
                  <a:schemeClr val="bg1"/>
                </a:solidFill>
              </a:rPr>
              <a:t>Equity-Centered Strategic</a:t>
            </a:r>
          </a:p>
          <a:p>
            <a:pPr algn="ctr"/>
            <a:r>
              <a:rPr lang="en-US" sz="4000" b="1" dirty="0">
                <a:solidFill>
                  <a:schemeClr val="bg1"/>
                </a:solidFill>
              </a:rPr>
              <a:t>Visioning and Planning</a:t>
            </a:r>
          </a:p>
          <a:p>
            <a:pPr algn="ctr"/>
            <a:endParaRPr lang="en-US" sz="4000" b="1" dirty="0">
              <a:solidFill>
                <a:schemeClr val="bg1"/>
              </a:solidFill>
            </a:endParaRPr>
          </a:p>
          <a:p>
            <a:pPr algn="ctr"/>
            <a:r>
              <a:rPr lang="en-US" sz="4000" b="1" dirty="0">
                <a:solidFill>
                  <a:schemeClr val="bg1"/>
                </a:solidFill>
              </a:rPr>
              <a:t>Town Hall Meeting</a:t>
            </a:r>
          </a:p>
        </p:txBody>
      </p:sp>
      <p:sp>
        <p:nvSpPr>
          <p:cNvPr id="2" name="TextBox 1">
            <a:extLst>
              <a:ext uri="{FF2B5EF4-FFF2-40B4-BE49-F238E27FC236}">
                <a16:creationId xmlns:a16="http://schemas.microsoft.com/office/drawing/2014/main" id="{3D8DE0DC-5D73-43B6-B9F5-3891411B575C}"/>
              </a:ext>
            </a:extLst>
          </p:cNvPr>
          <p:cNvSpPr txBox="1"/>
          <p:nvPr/>
        </p:nvSpPr>
        <p:spPr>
          <a:xfrm>
            <a:off x="6711193" y="5738070"/>
            <a:ext cx="2239860" cy="453005"/>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9F75B52-6629-4B54-A0D1-67DE2EE6472B}"/>
              </a:ext>
            </a:extLst>
          </p:cNvPr>
          <p:cNvSpPr txBox="1"/>
          <p:nvPr/>
        </p:nvSpPr>
        <p:spPr>
          <a:xfrm>
            <a:off x="6865017" y="5780015"/>
            <a:ext cx="1921079" cy="307777"/>
          </a:xfrm>
          <a:prstGeom prst="rect">
            <a:avLst/>
          </a:prstGeom>
          <a:noFill/>
        </p:spPr>
        <p:txBody>
          <a:bodyPr wrap="square" rtlCol="0">
            <a:spAutoFit/>
          </a:bodyPr>
          <a:lstStyle/>
          <a:p>
            <a:pPr algn="ctr"/>
            <a:r>
              <a:rPr lang="en-US" sz="1400" dirty="0">
                <a:solidFill>
                  <a:schemeClr val="bg1"/>
                </a:solidFill>
              </a:rPr>
              <a:t>March 2, 2021</a:t>
            </a:r>
          </a:p>
        </p:txBody>
      </p:sp>
    </p:spTree>
    <p:extLst>
      <p:ext uri="{BB962C8B-B14F-4D97-AF65-F5344CB8AC3E}">
        <p14:creationId xmlns:p14="http://schemas.microsoft.com/office/powerpoint/2010/main" val="9820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43DE75F7-2B08-48B4-9B71-E68EC25A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BD40B3-1CF6-4DAE-8828-C25FFEAEC475}"/>
              </a:ext>
            </a:extLst>
          </p:cNvPr>
          <p:cNvSpPr txBox="1"/>
          <p:nvPr/>
        </p:nvSpPr>
        <p:spPr>
          <a:xfrm>
            <a:off x="3459114" y="2971800"/>
            <a:ext cx="8732886" cy="1754326"/>
          </a:xfrm>
          <a:prstGeom prst="rect">
            <a:avLst/>
          </a:prstGeom>
          <a:noFill/>
        </p:spPr>
        <p:txBody>
          <a:bodyPr wrap="square" rtlCol="0">
            <a:spAutoFit/>
          </a:bodyPr>
          <a:lstStyle/>
          <a:p>
            <a:pPr algn="ctr"/>
            <a:r>
              <a:rPr lang="en-US" sz="5400" dirty="0">
                <a:solidFill>
                  <a:schemeClr val="bg1"/>
                </a:solidFill>
              </a:rPr>
              <a:t>Strategic Plan Framework</a:t>
            </a:r>
          </a:p>
          <a:p>
            <a:pPr algn="ctr"/>
            <a:endParaRPr lang="en-US" sz="5400" b="1" dirty="0">
              <a:solidFill>
                <a:schemeClr val="bg1"/>
              </a:solidFill>
            </a:endParaRPr>
          </a:p>
        </p:txBody>
      </p:sp>
    </p:spTree>
    <p:extLst>
      <p:ext uri="{BB962C8B-B14F-4D97-AF65-F5344CB8AC3E}">
        <p14:creationId xmlns:p14="http://schemas.microsoft.com/office/powerpoint/2010/main" val="155168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014EEF09-F270-4218-B5A1-C00D1737B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643" y="0"/>
            <a:ext cx="8980714" cy="6858000"/>
          </a:xfrm>
          <a:prstGeom prst="rect">
            <a:avLst/>
          </a:prstGeom>
        </p:spPr>
      </p:pic>
    </p:spTree>
    <p:extLst>
      <p:ext uri="{BB962C8B-B14F-4D97-AF65-F5344CB8AC3E}">
        <p14:creationId xmlns:p14="http://schemas.microsoft.com/office/powerpoint/2010/main" val="358536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10;&#10;Description automatically generated with medium confidence">
            <a:extLst>
              <a:ext uri="{FF2B5EF4-FFF2-40B4-BE49-F238E27FC236}">
                <a16:creationId xmlns:a16="http://schemas.microsoft.com/office/drawing/2014/main" id="{1D17A180-9745-4260-A801-EDC5D56EF9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537" r="23915" b="73861"/>
          <a:stretch/>
        </p:blipFill>
        <p:spPr>
          <a:xfrm>
            <a:off x="441718" y="1369271"/>
            <a:ext cx="11308563" cy="4732271"/>
          </a:xfrm>
        </p:spPr>
      </p:pic>
    </p:spTree>
    <p:extLst>
      <p:ext uri="{BB962C8B-B14F-4D97-AF65-F5344CB8AC3E}">
        <p14:creationId xmlns:p14="http://schemas.microsoft.com/office/powerpoint/2010/main" val="282537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0B28BD3D-3401-4E68-9B86-27B31689D7FF}"/>
              </a:ext>
            </a:extLst>
          </p:cNvPr>
          <p:cNvPicPr>
            <a:picLocks noChangeAspect="1"/>
          </p:cNvPicPr>
          <p:nvPr/>
        </p:nvPicPr>
        <p:blipFill rotWithShape="1">
          <a:blip r:embed="rId3">
            <a:extLst>
              <a:ext uri="{28A0092B-C50C-407E-A947-70E740481C1C}">
                <a14:useLocalDpi xmlns:a14="http://schemas.microsoft.com/office/drawing/2010/main" val="0"/>
              </a:ext>
            </a:extLst>
          </a:blip>
          <a:srcRect t="29622" r="49938" b="19758"/>
          <a:stretch/>
        </p:blipFill>
        <p:spPr>
          <a:xfrm>
            <a:off x="1037706" y="0"/>
            <a:ext cx="8881607" cy="6858000"/>
          </a:xfrm>
          <a:prstGeom prst="rect">
            <a:avLst/>
          </a:prstGeom>
        </p:spPr>
      </p:pic>
    </p:spTree>
    <p:extLst>
      <p:ext uri="{BB962C8B-B14F-4D97-AF65-F5344CB8AC3E}">
        <p14:creationId xmlns:p14="http://schemas.microsoft.com/office/powerpoint/2010/main" val="1802854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6082</TotalTime>
  <Words>3651</Words>
  <Application>Microsoft Office PowerPoint</Application>
  <PresentationFormat>Widescreen</PresentationFormat>
  <Paragraphs>273</Paragraphs>
  <Slides>51</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Calibri Light</vt:lpstr>
      <vt:lpstr>Helvetica</vt:lpstr>
      <vt:lpstr>Office Theme</vt:lpstr>
      <vt:lpstr>Custom Design</vt:lpstr>
      <vt:lpstr>PowerPoint Presentation</vt:lpstr>
      <vt:lpstr>Agenda  </vt:lpstr>
      <vt:lpstr>PowerPoint Presentation</vt:lpstr>
      <vt:lpstr>PowerPoint Presentation</vt:lpstr>
      <vt:lpstr>Campus Community Involvement  </vt:lpstr>
      <vt:lpstr>PowerPoint Presentation</vt:lpstr>
      <vt:lpstr>PowerPoint Presentation</vt:lpstr>
      <vt:lpstr>PowerPoint Presentation</vt:lpstr>
      <vt:lpstr>PowerPoint Presentation</vt:lpstr>
      <vt:lpstr>PowerPoint Presentation</vt:lpstr>
      <vt:lpstr>PowerPoint Presentation</vt:lpstr>
      <vt:lpstr>Strategic Plan Goal Statements</vt:lpstr>
      <vt:lpstr>PowerPoint Presentation</vt:lpstr>
      <vt:lpstr>PowerPoint Presentation</vt:lpstr>
      <vt:lpstr>DRAFT - Equity Statement</vt:lpstr>
      <vt:lpstr>DRAFT – Mission</vt:lpstr>
      <vt:lpstr>DRAFT - Vision</vt:lpstr>
      <vt:lpstr>DRAFT – Values</vt:lpstr>
      <vt:lpstr>DRAFT – Values (Continued)</vt:lpstr>
      <vt:lpstr>PowerPoint Presentation</vt:lpstr>
      <vt:lpstr>Goal A</vt:lpstr>
      <vt:lpstr>Goal A (continued)</vt:lpstr>
      <vt:lpstr>Goal A (continued)</vt:lpstr>
      <vt:lpstr>PowerPoint Presentation</vt:lpstr>
      <vt:lpstr>Goal B  Area 1: Instruction, Professional Development, and Student Support</vt:lpstr>
      <vt:lpstr>Goal B  Area 2: College Culture and Community Outreach</vt:lpstr>
      <vt:lpstr>Goal B Area 3: Hiring &amp; Labor Area 4: Assessment &amp; Operations</vt:lpstr>
      <vt:lpstr>PowerPoint Presentation</vt:lpstr>
      <vt:lpstr>Overview of Goal C: Educational Programs and Support Services</vt:lpstr>
      <vt:lpstr>Goal C Educational Programs and Support Services</vt:lpstr>
      <vt:lpstr> Goal C </vt:lpstr>
      <vt:lpstr>Goal C</vt:lpstr>
      <vt:lpstr>Goal C</vt:lpstr>
      <vt:lpstr>PowerPoint Presentation</vt:lpstr>
      <vt:lpstr>Goal D</vt:lpstr>
      <vt:lpstr>Goal D</vt:lpstr>
      <vt:lpstr>PowerPoint Presentation</vt:lpstr>
      <vt:lpstr>Goal E Area 1: Facilities Related Objectives</vt:lpstr>
      <vt:lpstr>Goal E Area 2: Technology Related Objectives</vt:lpstr>
      <vt:lpstr>PowerPoint Presentation</vt:lpstr>
      <vt:lpstr>Goal F </vt:lpstr>
      <vt:lpstr>Goal F</vt:lpstr>
      <vt:lpstr>Goal F</vt:lpstr>
      <vt:lpstr>Goal F</vt:lpstr>
      <vt:lpstr>PowerPoint Presentation</vt:lpstr>
      <vt:lpstr>Break Out Discussion Questions</vt:lpstr>
      <vt:lpstr>PowerPoint Presentation</vt:lpstr>
      <vt:lpstr>PowerPoint Presentation</vt:lpstr>
      <vt:lpstr>Next Steps</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Iacofano</dc:creator>
  <cp:lastModifiedBy>Maria Mayer</cp:lastModifiedBy>
  <cp:revision>259</cp:revision>
  <cp:lastPrinted>2020-10-18T20:24:31Z</cp:lastPrinted>
  <dcterms:created xsi:type="dcterms:W3CDTF">2020-06-11T16:08:25Z</dcterms:created>
  <dcterms:modified xsi:type="dcterms:W3CDTF">2021-03-05T01:40:48Z</dcterms:modified>
</cp:coreProperties>
</file>